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360" r:id="rId2"/>
    <p:sldId id="355" r:id="rId3"/>
    <p:sldId id="356" r:id="rId4"/>
    <p:sldId id="358" r:id="rId5"/>
    <p:sldId id="357" r:id="rId6"/>
    <p:sldId id="359" r:id="rId7"/>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507C"/>
    <a:srgbClr val="1EA1DF"/>
    <a:srgbClr val="92C741"/>
    <a:srgbClr val="F5921F"/>
    <a:srgbClr val="045B92"/>
    <a:srgbClr val="025C96"/>
    <a:srgbClr val="0374BA"/>
    <a:srgbClr val="1E98D0"/>
    <a:srgbClr val="055789"/>
    <a:srgbClr val="077C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99"/>
    <p:restoredTop sz="96197"/>
  </p:normalViewPr>
  <p:slideViewPr>
    <p:cSldViewPr snapToGrid="0">
      <p:cViewPr>
        <p:scale>
          <a:sx n="177" d="100"/>
          <a:sy n="177" d="100"/>
        </p:scale>
        <p:origin x="888" y="-2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8E2C7B-7827-D34A-9D4F-C0572223D92D}" type="datetimeFigureOut">
              <a:rPr lang="en-US" smtClean="0"/>
              <a:t>2/5/25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F7020E-A75C-784F-B8A9-E464912C65EC}" type="slidenum">
              <a:rPr lang="en-US" smtClean="0"/>
              <a:t>‹#›</a:t>
            </a:fld>
            <a:endParaRPr lang="en-US"/>
          </a:p>
        </p:txBody>
      </p:sp>
    </p:spTree>
    <p:extLst>
      <p:ext uri="{BB962C8B-B14F-4D97-AF65-F5344CB8AC3E}">
        <p14:creationId xmlns:p14="http://schemas.microsoft.com/office/powerpoint/2010/main" val="691281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775B6D-D302-134B-AA46-F169C5818139}" type="datetimeFigureOut">
              <a:rPr lang="en-US" smtClean="0"/>
              <a:t>2/5/25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2736329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775B6D-D302-134B-AA46-F169C5818139}" type="datetimeFigureOut">
              <a:rPr lang="en-US" smtClean="0"/>
              <a:t>2/5/25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3932348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775B6D-D302-134B-AA46-F169C5818139}" type="datetimeFigureOut">
              <a:rPr lang="en-US" smtClean="0"/>
              <a:t>2/5/25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4064756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775B6D-D302-134B-AA46-F169C5818139}" type="datetimeFigureOut">
              <a:rPr lang="en-US" smtClean="0"/>
              <a:t>2/5/25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796464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775B6D-D302-134B-AA46-F169C5818139}" type="datetimeFigureOut">
              <a:rPr lang="en-US" smtClean="0"/>
              <a:t>2/5/25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870812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775B6D-D302-134B-AA46-F169C5818139}" type="datetimeFigureOut">
              <a:rPr lang="en-US" smtClean="0"/>
              <a:t>2/5/25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218598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775B6D-D302-134B-AA46-F169C5818139}" type="datetimeFigureOut">
              <a:rPr lang="en-US" smtClean="0"/>
              <a:t>2/5/25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1971840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775B6D-D302-134B-AA46-F169C5818139}" type="datetimeFigureOut">
              <a:rPr lang="en-US" smtClean="0"/>
              <a:t>2/5/25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4178221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775B6D-D302-134B-AA46-F169C5818139}" type="datetimeFigureOut">
              <a:rPr lang="en-US" smtClean="0"/>
              <a:t>2/5/25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2706450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37775B6D-D302-134B-AA46-F169C5818139}" type="datetimeFigureOut">
              <a:rPr lang="en-US" smtClean="0"/>
              <a:t>2/5/25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187998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37775B6D-D302-134B-AA46-F169C5818139}" type="datetimeFigureOut">
              <a:rPr lang="en-US" smtClean="0"/>
              <a:t>2/5/25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0BE59C-3C19-B445-A59D-98AF6D9D4A22}" type="slidenum">
              <a:rPr lang="en-US" smtClean="0"/>
              <a:t>‹#›</a:t>
            </a:fld>
            <a:endParaRPr lang="en-US"/>
          </a:p>
        </p:txBody>
      </p:sp>
    </p:spTree>
    <p:extLst>
      <p:ext uri="{BB962C8B-B14F-4D97-AF65-F5344CB8AC3E}">
        <p14:creationId xmlns:p14="http://schemas.microsoft.com/office/powerpoint/2010/main" val="3123817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37775B6D-D302-134B-AA46-F169C5818139}" type="datetimeFigureOut">
              <a:rPr lang="en-US" smtClean="0"/>
              <a:t>2/5/25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7D0BE59C-3C19-B445-A59D-98AF6D9D4A22}" type="slidenum">
              <a:rPr lang="en-US" smtClean="0"/>
              <a:t>‹#›</a:t>
            </a:fld>
            <a:endParaRPr lang="en-US"/>
          </a:p>
        </p:txBody>
      </p:sp>
    </p:spTree>
    <p:extLst>
      <p:ext uri="{BB962C8B-B14F-4D97-AF65-F5344CB8AC3E}">
        <p14:creationId xmlns:p14="http://schemas.microsoft.com/office/powerpoint/2010/main" val="2937094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s://www.sojournchurch.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bc.net/" TargetMode="External"/><Relationship Id="rId2" Type="http://schemas.openxmlformats.org/officeDocument/2006/relationships/hyperlink" Target="https://www.sojournchurch.com/about" TargetMode="External"/><Relationship Id="rId1" Type="http://schemas.openxmlformats.org/officeDocument/2006/relationships/slideLayout" Target="../slideLayouts/slideLayout2.xml"/><Relationship Id="rId4" Type="http://schemas.openxmlformats.org/officeDocument/2006/relationships/hyperlink" Target="https://www.harbornetwork.com/abou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77EDC30-8CED-0648-8FEA-D56E83895C00}"/>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ACFC6163-1103-F80F-2F97-A057FD746E2B}"/>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10014" y="1793150"/>
            <a:ext cx="7772400" cy="4045891"/>
          </a:xfrm>
          <a:prstGeom prst="rect">
            <a:avLst/>
          </a:prstGeom>
        </p:spPr>
      </p:pic>
      <p:sp>
        <p:nvSpPr>
          <p:cNvPr id="7" name="Rectangle 6">
            <a:extLst>
              <a:ext uri="{FF2B5EF4-FFF2-40B4-BE49-F238E27FC236}">
                <a16:creationId xmlns:a16="http://schemas.microsoft.com/office/drawing/2014/main" id="{8F92A52D-A5F7-941E-787D-CD5447F0F715}"/>
              </a:ext>
            </a:extLst>
          </p:cNvPr>
          <p:cNvSpPr/>
          <p:nvPr/>
        </p:nvSpPr>
        <p:spPr>
          <a:xfrm rot="5400000">
            <a:off x="-4091240" y="4081226"/>
            <a:ext cx="10047953" cy="1885501"/>
          </a:xfrm>
          <a:prstGeom prst="rect">
            <a:avLst/>
          </a:prstGeom>
          <a:solidFill>
            <a:srgbClr val="06507C">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picture containing text, clipart&#10;&#10;Description automatically generated">
            <a:extLst>
              <a:ext uri="{FF2B5EF4-FFF2-40B4-BE49-F238E27FC236}">
                <a16:creationId xmlns:a16="http://schemas.microsoft.com/office/drawing/2014/main" id="{B2BAEF1A-BCD9-D303-E0B9-0078C243F1B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70093" y="358518"/>
            <a:ext cx="763315" cy="981405"/>
          </a:xfrm>
          <a:prstGeom prst="rect">
            <a:avLst/>
          </a:prstGeom>
        </p:spPr>
      </p:pic>
      <p:cxnSp>
        <p:nvCxnSpPr>
          <p:cNvPr id="12" name="Straight Connector 11">
            <a:extLst>
              <a:ext uri="{FF2B5EF4-FFF2-40B4-BE49-F238E27FC236}">
                <a16:creationId xmlns:a16="http://schemas.microsoft.com/office/drawing/2014/main" id="{23C59928-E1CF-175B-1804-E5CA4F4E3E71}"/>
              </a:ext>
            </a:extLst>
          </p:cNvPr>
          <p:cNvCxnSpPr>
            <a:cxnSpLocks/>
          </p:cNvCxnSpPr>
          <p:nvPr/>
        </p:nvCxnSpPr>
        <p:spPr>
          <a:xfrm>
            <a:off x="2878072" y="4417201"/>
            <a:ext cx="0" cy="3453096"/>
          </a:xfrm>
          <a:prstGeom prst="line">
            <a:avLst/>
          </a:prstGeom>
          <a:ln w="38100" cap="rnd">
            <a:solidFill>
              <a:srgbClr val="1EA1DF"/>
            </a:solidFill>
            <a:prstDash val="sysDot"/>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495632A-70C5-3045-7D0F-4F055BF6DBCE}"/>
              </a:ext>
            </a:extLst>
          </p:cNvPr>
          <p:cNvSpPr txBox="1"/>
          <p:nvPr/>
        </p:nvSpPr>
        <p:spPr>
          <a:xfrm>
            <a:off x="3349845" y="6666685"/>
            <a:ext cx="3547356" cy="1332673"/>
          </a:xfrm>
          <a:prstGeom prst="rect">
            <a:avLst/>
          </a:prstGeom>
          <a:noFill/>
        </p:spPr>
        <p:txBody>
          <a:bodyPr rot="0" spcFirstLastPara="0" vertOverflow="overflow" horzOverflow="overflow" vert="horz" wrap="square" lIns="100584" tIns="50292" rIns="100584" bIns="50292" numCol="1" spcCol="0" rtlCol="0" fromWordArt="0" anchor="t" anchorCtr="0" forceAA="0" compatLnSpc="1">
            <a:prstTxWarp prst="textNoShape">
              <a:avLst/>
            </a:prstTxWarp>
            <a:spAutoFit/>
          </a:bodyPr>
          <a:lstStyle/>
          <a:p>
            <a:r>
              <a:rPr lang="en-US" sz="4000" dirty="0">
                <a:solidFill>
                  <a:srgbClr val="06507C"/>
                </a:solidFill>
                <a:latin typeface="Arial"/>
                <a:cs typeface="Arial"/>
              </a:rPr>
              <a:t>Opportunity Profile</a:t>
            </a:r>
            <a:endParaRPr lang="en-US" sz="4400" dirty="0">
              <a:solidFill>
                <a:srgbClr val="06507C"/>
              </a:solidFill>
              <a:latin typeface="Arial"/>
              <a:cs typeface="Arial"/>
            </a:endParaRPr>
          </a:p>
        </p:txBody>
      </p:sp>
      <p:sp>
        <p:nvSpPr>
          <p:cNvPr id="15" name="TextBox 14">
            <a:extLst>
              <a:ext uri="{FF2B5EF4-FFF2-40B4-BE49-F238E27FC236}">
                <a16:creationId xmlns:a16="http://schemas.microsoft.com/office/drawing/2014/main" id="{EB5773A2-09E8-CB9C-21D0-F2F976FA94D3}"/>
              </a:ext>
            </a:extLst>
          </p:cNvPr>
          <p:cNvSpPr txBox="1"/>
          <p:nvPr/>
        </p:nvSpPr>
        <p:spPr>
          <a:xfrm>
            <a:off x="3349846" y="6331684"/>
            <a:ext cx="2709552" cy="347788"/>
          </a:xfrm>
          <a:prstGeom prst="rect">
            <a:avLst/>
          </a:prstGeom>
          <a:solidFill>
            <a:schemeClr val="bg1"/>
          </a:solidFill>
        </p:spPr>
        <p:txBody>
          <a:bodyPr rot="0" spcFirstLastPara="0" vertOverflow="overflow" horzOverflow="overflow" vert="horz" wrap="square" lIns="100584" tIns="50292" rIns="100584" bIns="50292" numCol="1" spcCol="0" rtlCol="0" fromWordArt="0" anchor="t" anchorCtr="0" forceAA="0" compatLnSpc="1">
            <a:prstTxWarp prst="textNoShape">
              <a:avLst/>
            </a:prstTxWarp>
            <a:spAutoFit/>
          </a:bodyPr>
          <a:lstStyle/>
          <a:p>
            <a:r>
              <a:rPr lang="en-US" sz="1600" b="1" dirty="0">
                <a:solidFill>
                  <a:srgbClr val="1E98D0"/>
                </a:solidFill>
                <a:latin typeface="Arial"/>
                <a:cs typeface="Arial"/>
              </a:rPr>
              <a:t>EXECUTIVE PASTOR</a:t>
            </a:r>
          </a:p>
        </p:txBody>
      </p:sp>
      <p:sp>
        <p:nvSpPr>
          <p:cNvPr id="4" name="Rectangle 2">
            <a:extLst>
              <a:ext uri="{FF2B5EF4-FFF2-40B4-BE49-F238E27FC236}">
                <a16:creationId xmlns:a16="http://schemas.microsoft.com/office/drawing/2014/main" id="{A1677C33-F073-66B4-FD18-8AFE4499DD0B}"/>
              </a:ext>
            </a:extLst>
          </p:cNvPr>
          <p:cNvSpPr>
            <a:spLocks noChangeArrowheads="1"/>
          </p:cNvSpPr>
          <p:nvPr/>
        </p:nvSpPr>
        <p:spPr bwMode="auto">
          <a:xfrm>
            <a:off x="3520440" y="4578127"/>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TextBox 8">
            <a:extLst>
              <a:ext uri="{FF2B5EF4-FFF2-40B4-BE49-F238E27FC236}">
                <a16:creationId xmlns:a16="http://schemas.microsoft.com/office/drawing/2014/main" id="{31E65451-DD64-B539-85B8-D00F322CB639}"/>
              </a:ext>
            </a:extLst>
          </p:cNvPr>
          <p:cNvSpPr txBox="1"/>
          <p:nvPr/>
        </p:nvSpPr>
        <p:spPr>
          <a:xfrm>
            <a:off x="2765418" y="8362651"/>
            <a:ext cx="4481637" cy="655564"/>
          </a:xfrm>
          <a:prstGeom prst="rect">
            <a:avLst/>
          </a:prstGeom>
          <a:solidFill>
            <a:schemeClr val="bg1"/>
          </a:solidFill>
        </p:spPr>
        <p:txBody>
          <a:bodyPr rot="0" spcFirstLastPara="0" vertOverflow="overflow" horzOverflow="overflow" vert="horz" wrap="square" lIns="100584" tIns="50292" rIns="100584" bIns="50292" numCol="1" spcCol="0" rtlCol="0" fromWordArt="0" anchor="t" anchorCtr="0" forceAA="0" compatLnSpc="1">
            <a:prstTxWarp prst="textNoShape">
              <a:avLst/>
            </a:prstTxWarp>
            <a:spAutoFit/>
          </a:bodyPr>
          <a:lstStyle/>
          <a:p>
            <a:r>
              <a:rPr lang="en-US" b="1" dirty="0">
                <a:solidFill>
                  <a:srgbClr val="1E98D0"/>
                </a:solidFill>
                <a:latin typeface="Arial"/>
                <a:cs typeface="Arial"/>
              </a:rPr>
              <a:t>Sojourn Church Midtown </a:t>
            </a:r>
            <a:r>
              <a:rPr lang="en-US" dirty="0">
                <a:solidFill>
                  <a:srgbClr val="1E98D0"/>
                </a:solidFill>
                <a:latin typeface="Arial"/>
                <a:cs typeface="Arial"/>
              </a:rPr>
              <a:t>| </a:t>
            </a:r>
          </a:p>
          <a:p>
            <a:r>
              <a:rPr lang="en-US" dirty="0">
                <a:solidFill>
                  <a:srgbClr val="1E98D0"/>
                </a:solidFill>
                <a:latin typeface="Arial"/>
                <a:cs typeface="Arial"/>
              </a:rPr>
              <a:t>Louisville, Kentucky</a:t>
            </a:r>
          </a:p>
        </p:txBody>
      </p:sp>
      <p:sp>
        <p:nvSpPr>
          <p:cNvPr id="16" name="Rectangle 15">
            <a:extLst>
              <a:ext uri="{FF2B5EF4-FFF2-40B4-BE49-F238E27FC236}">
                <a16:creationId xmlns:a16="http://schemas.microsoft.com/office/drawing/2014/main" id="{7E9EE99B-3793-189B-33FC-57BC7E9DE96A}"/>
              </a:ext>
            </a:extLst>
          </p:cNvPr>
          <p:cNvSpPr/>
          <p:nvPr/>
        </p:nvSpPr>
        <p:spPr>
          <a:xfrm>
            <a:off x="-10014" y="9664861"/>
            <a:ext cx="7780979" cy="393539"/>
          </a:xfrm>
          <a:prstGeom prst="rect">
            <a:avLst/>
          </a:prstGeom>
          <a:solidFill>
            <a:srgbClr val="1EA1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D07251D8-1E3D-D37B-5CB6-A6E8E0FD59AD}"/>
              </a:ext>
            </a:extLst>
          </p:cNvPr>
          <p:cNvSpPr txBox="1"/>
          <p:nvPr/>
        </p:nvSpPr>
        <p:spPr>
          <a:xfrm>
            <a:off x="6253881" y="697988"/>
            <a:ext cx="1194458" cy="314894"/>
          </a:xfrm>
          <a:prstGeom prst="rect">
            <a:avLst/>
          </a:prstGeom>
          <a:noFill/>
        </p:spPr>
        <p:txBody>
          <a:bodyPr wrap="square">
            <a:spAutoFit/>
          </a:bodyPr>
          <a:lstStyle/>
          <a:p>
            <a:pPr marL="0" marR="0">
              <a:lnSpc>
                <a:spcPct val="150000"/>
              </a:lnSpc>
              <a:spcBef>
                <a:spcPts val="0"/>
              </a:spcBef>
              <a:spcAft>
                <a:spcPts val="0"/>
              </a:spcAft>
            </a:pPr>
            <a:r>
              <a:rPr lang="en-US" sz="1100" b="1" dirty="0">
                <a:solidFill>
                  <a:srgbClr val="06507C"/>
                </a:solidFill>
                <a:latin typeface="Arial" panose="020B0604020202020204" pitchFamily="34" charset="0"/>
                <a:ea typeface="Calibri" panose="020F0502020204030204" pitchFamily="34" charset="0"/>
                <a:cs typeface="Arial" panose="020B0604020202020204" pitchFamily="34" charset="0"/>
              </a:rPr>
              <a:t>February</a:t>
            </a:r>
            <a:r>
              <a:rPr lang="en-US" sz="1100" b="1" dirty="0">
                <a:solidFill>
                  <a:srgbClr val="06507C"/>
                </a:solidFill>
                <a:effectLst/>
                <a:latin typeface="Arial" panose="020B0604020202020204" pitchFamily="34" charset="0"/>
                <a:ea typeface="Calibri" panose="020F0502020204030204" pitchFamily="34" charset="0"/>
                <a:cs typeface="Arial" panose="020B0604020202020204" pitchFamily="34" charset="0"/>
              </a:rPr>
              <a:t> 2025</a:t>
            </a:r>
          </a:p>
        </p:txBody>
      </p:sp>
      <p:pic>
        <p:nvPicPr>
          <p:cNvPr id="6" name="Picture 5">
            <a:extLst>
              <a:ext uri="{FF2B5EF4-FFF2-40B4-BE49-F238E27FC236}">
                <a16:creationId xmlns:a16="http://schemas.microsoft.com/office/drawing/2014/main" id="{D016D49B-7D29-64C4-D9CD-6EA4B4381ABA}"/>
              </a:ext>
            </a:extLst>
          </p:cNvPr>
          <p:cNvPicPr>
            <a:picLocks noChangeAspect="1"/>
          </p:cNvPicPr>
          <p:nvPr/>
        </p:nvPicPr>
        <p:blipFill>
          <a:blip r:embed="rId4"/>
          <a:stretch>
            <a:fillRect/>
          </a:stretch>
        </p:blipFill>
        <p:spPr>
          <a:xfrm>
            <a:off x="1875488" y="450632"/>
            <a:ext cx="4262057" cy="1153020"/>
          </a:xfrm>
          <a:prstGeom prst="rect">
            <a:avLst/>
          </a:prstGeom>
        </p:spPr>
      </p:pic>
    </p:spTree>
    <p:extLst>
      <p:ext uri="{BB962C8B-B14F-4D97-AF65-F5344CB8AC3E}">
        <p14:creationId xmlns:p14="http://schemas.microsoft.com/office/powerpoint/2010/main" val="1531688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F4971D-B856-214B-B176-CDE5D0D3CB35}"/>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81CA8829-5B67-DCD3-7FD6-4E8B69B38656}"/>
              </a:ext>
            </a:extLst>
          </p:cNvPr>
          <p:cNvSpPr/>
          <p:nvPr/>
        </p:nvSpPr>
        <p:spPr>
          <a:xfrm>
            <a:off x="466756" y="510723"/>
            <a:ext cx="2009865" cy="509934"/>
          </a:xfrm>
          <a:prstGeom prst="rect">
            <a:avLst/>
          </a:prstGeom>
        </p:spPr>
        <p:txBody>
          <a:bodyPr wrap="none">
            <a:noAutofit/>
          </a:bodyPr>
          <a:lstStyle/>
          <a:p>
            <a:r>
              <a:rPr lang="en-US" sz="3200" dirty="0">
                <a:solidFill>
                  <a:srgbClr val="06507C"/>
                </a:solidFill>
                <a:latin typeface="Arial"/>
                <a:ea typeface="+mn-lt"/>
                <a:cs typeface="+mn-lt"/>
              </a:rPr>
              <a:t>Overview</a:t>
            </a:r>
          </a:p>
        </p:txBody>
      </p:sp>
      <p:sp>
        <p:nvSpPr>
          <p:cNvPr id="45" name="Rectangle 44">
            <a:extLst>
              <a:ext uri="{FF2B5EF4-FFF2-40B4-BE49-F238E27FC236}">
                <a16:creationId xmlns:a16="http://schemas.microsoft.com/office/drawing/2014/main" id="{45604683-F3E0-DB38-1D8D-338A33C8640C}"/>
              </a:ext>
            </a:extLst>
          </p:cNvPr>
          <p:cNvSpPr/>
          <p:nvPr/>
        </p:nvSpPr>
        <p:spPr>
          <a:xfrm>
            <a:off x="0" y="9664861"/>
            <a:ext cx="7772400" cy="393539"/>
          </a:xfrm>
          <a:prstGeom prst="rect">
            <a:avLst/>
          </a:prstGeom>
          <a:solidFill>
            <a:srgbClr val="1EA1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NL Moore &amp; Associates | Executive Pastor Opportunity Profile | </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Sojourn Church Midtown, Louisville, KY</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2025</a:t>
            </a:r>
          </a:p>
        </p:txBody>
      </p:sp>
      <p:sp>
        <p:nvSpPr>
          <p:cNvPr id="8" name="Rectangle 7">
            <a:extLst>
              <a:ext uri="{FF2B5EF4-FFF2-40B4-BE49-F238E27FC236}">
                <a16:creationId xmlns:a16="http://schemas.microsoft.com/office/drawing/2014/main" id="{C7BADA69-6D7C-0A68-59A4-F1F9E0CFC0DB}"/>
              </a:ext>
            </a:extLst>
          </p:cNvPr>
          <p:cNvSpPr/>
          <p:nvPr/>
        </p:nvSpPr>
        <p:spPr>
          <a:xfrm>
            <a:off x="2476621" y="348537"/>
            <a:ext cx="5021458" cy="253916"/>
          </a:xfrm>
          <a:prstGeom prst="rect">
            <a:avLst/>
          </a:prstGeom>
        </p:spPr>
        <p:txBody>
          <a:bodyPr wrap="square">
            <a:spAutoFit/>
          </a:bodyPr>
          <a:lstStyle/>
          <a:p>
            <a:pPr algn="r"/>
            <a:r>
              <a:rPr lang="en-US" sz="1050" b="1" dirty="0">
                <a:solidFill>
                  <a:srgbClr val="06507C"/>
                </a:solidFill>
                <a:latin typeface="Arial"/>
                <a:ea typeface="+mn-lt"/>
                <a:cs typeface="+mn-lt"/>
              </a:rPr>
              <a:t>1</a:t>
            </a:r>
            <a:endParaRPr lang="en-US" sz="1000" dirty="0">
              <a:solidFill>
                <a:schemeClr val="tx1">
                  <a:lumMod val="65000"/>
                  <a:lumOff val="35000"/>
                </a:schemeClr>
              </a:solidFill>
              <a:latin typeface="Arial"/>
              <a:ea typeface="+mn-lt"/>
              <a:cs typeface="+mn-lt"/>
            </a:endParaRPr>
          </a:p>
        </p:txBody>
      </p:sp>
      <p:sp>
        <p:nvSpPr>
          <p:cNvPr id="10" name="Rectangle 9">
            <a:extLst>
              <a:ext uri="{FF2B5EF4-FFF2-40B4-BE49-F238E27FC236}">
                <a16:creationId xmlns:a16="http://schemas.microsoft.com/office/drawing/2014/main" id="{277D00F5-A95D-D8C9-C8AB-6C8B6A73A1F4}"/>
              </a:ext>
            </a:extLst>
          </p:cNvPr>
          <p:cNvSpPr/>
          <p:nvPr/>
        </p:nvSpPr>
        <p:spPr>
          <a:xfrm>
            <a:off x="466756" y="1068794"/>
            <a:ext cx="6922186" cy="1954381"/>
          </a:xfrm>
          <a:prstGeom prst="rect">
            <a:avLst/>
          </a:prstGeom>
        </p:spPr>
        <p:txBody>
          <a:bodyPr wrap="square">
            <a:spAutoFit/>
          </a:bodyPr>
          <a:lstStyle/>
          <a:p>
            <a:r>
              <a:rPr lang="en-US" sz="1100" dirty="0">
                <a:latin typeface="Arial"/>
                <a:ea typeface="+mn-lt"/>
                <a:cs typeface="+mn-lt"/>
              </a:rPr>
              <a:t>Located in the heart of Louisville’s Shelby Park neighborhood, </a:t>
            </a:r>
            <a:r>
              <a:rPr lang="en-US" sz="1100" dirty="0">
                <a:solidFill>
                  <a:schemeClr val="tx1">
                    <a:lumMod val="65000"/>
                    <a:lumOff val="35000"/>
                  </a:schemeClr>
                </a:solidFill>
                <a:latin typeface="Arial"/>
                <a:ea typeface="+mn-lt"/>
                <a:cs typeface="+mn-lt"/>
                <a:hlinkClick r:id="rId2"/>
              </a:rPr>
              <a:t>Sojourn Church Midtown</a:t>
            </a:r>
            <a:r>
              <a:rPr lang="en-US" sz="1100" dirty="0">
                <a:solidFill>
                  <a:schemeClr val="tx1">
                    <a:lumMod val="65000"/>
                    <a:lumOff val="35000"/>
                  </a:schemeClr>
                </a:solidFill>
                <a:latin typeface="Arial"/>
                <a:ea typeface="+mn-lt"/>
                <a:cs typeface="+mn-lt"/>
              </a:rPr>
              <a:t>, </a:t>
            </a:r>
            <a:r>
              <a:rPr lang="en-US" sz="1100" dirty="0">
                <a:latin typeface="Arial"/>
                <a:ea typeface="+mn-lt"/>
                <a:cs typeface="+mn-lt"/>
              </a:rPr>
              <a:t>is a dynamic and diverse congregation that is guided by the mission </a:t>
            </a:r>
            <a:r>
              <a:rPr lang="en-US" sz="1100" i="1" dirty="0">
                <a:latin typeface="Arial"/>
                <a:ea typeface="+mn-lt"/>
                <a:cs typeface="+mn-lt"/>
              </a:rPr>
              <a:t>to reach people with the gospel, build them up as the church, and send them into the world. </a:t>
            </a:r>
            <a:r>
              <a:rPr lang="en-US" sz="1100" dirty="0">
                <a:latin typeface="Arial"/>
                <a:ea typeface="+mn-lt"/>
                <a:cs typeface="+mn-lt"/>
              </a:rPr>
              <a:t>The Executive Pastor (XP) at Sojourn plays a vital operational and strategic role, ensuring the church's vision is effectively implemented. Reporting directly to Lead Pastor Jamaal Williams, the XP will bring critical expertise and significant experience in the areas of finance, organizational systems, staff alignment and effective implementation of vision. </a:t>
            </a:r>
            <a:r>
              <a:rPr lang="en-US" sz="1100" kern="100" dirty="0">
                <a:effectLst/>
                <a:latin typeface="Arial" panose="020B0604020202020204" pitchFamily="34" charset="0"/>
                <a:ea typeface="Calibri" panose="020F0502020204030204" pitchFamily="34" charset="0"/>
                <a:cs typeface="Arial" panose="020B0604020202020204" pitchFamily="34" charset="0"/>
              </a:rPr>
              <a:t>Ultimately, Sojourn Church Midtown seeks a candidate who is energized by the opportunity to “lead from the second chair” in a dynamic, mission-driven context and has a relationship with Jesus that is central to who they are and how they lead. This person will be a “leader of leaders,” equipping and empowering the staff while fostering a collaborative, joyful</a:t>
            </a:r>
            <a:r>
              <a:rPr lang="en-US" sz="1100" kern="100" dirty="0">
                <a:latin typeface="Arial" panose="020B0604020202020204" pitchFamily="34" charset="0"/>
                <a:ea typeface="Calibri" panose="020F0502020204030204" pitchFamily="34" charset="0"/>
                <a:cs typeface="Arial" panose="020B0604020202020204" pitchFamily="34" charset="0"/>
              </a:rPr>
              <a:t> </a:t>
            </a:r>
            <a:r>
              <a:rPr lang="en-US" sz="1100" kern="100" dirty="0">
                <a:effectLst/>
                <a:latin typeface="Arial" panose="020B0604020202020204" pitchFamily="34" charset="0"/>
                <a:ea typeface="Calibri" panose="020F0502020204030204" pitchFamily="34" charset="0"/>
                <a:cs typeface="Arial" panose="020B0604020202020204" pitchFamily="34" charset="0"/>
              </a:rPr>
              <a:t>and results-oriented environment. With a passion for the local church, this individual will embrace Sojourn’s vision and values while contributing to its ongoing development and Kingdom impact.</a:t>
            </a:r>
          </a:p>
        </p:txBody>
      </p:sp>
      <p:sp>
        <p:nvSpPr>
          <p:cNvPr id="22" name="Rectangle 21">
            <a:extLst>
              <a:ext uri="{FF2B5EF4-FFF2-40B4-BE49-F238E27FC236}">
                <a16:creationId xmlns:a16="http://schemas.microsoft.com/office/drawing/2014/main" id="{BE05B5A5-C283-39B3-197B-842C573D6101}"/>
              </a:ext>
            </a:extLst>
          </p:cNvPr>
          <p:cNvSpPr/>
          <p:nvPr/>
        </p:nvSpPr>
        <p:spPr>
          <a:xfrm>
            <a:off x="0" y="287577"/>
            <a:ext cx="144780" cy="870663"/>
          </a:xfrm>
          <a:prstGeom prst="rect">
            <a:avLst/>
          </a:prstGeom>
          <a:solidFill>
            <a:srgbClr val="1E98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98D0"/>
              </a:solidFill>
            </a:endParaRPr>
          </a:p>
        </p:txBody>
      </p:sp>
      <p:sp>
        <p:nvSpPr>
          <p:cNvPr id="2" name="Rectangle 1">
            <a:extLst>
              <a:ext uri="{FF2B5EF4-FFF2-40B4-BE49-F238E27FC236}">
                <a16:creationId xmlns:a16="http://schemas.microsoft.com/office/drawing/2014/main" id="{5A6FD2BE-90BD-FF2D-143E-4BF6915F23AC}"/>
              </a:ext>
            </a:extLst>
          </p:cNvPr>
          <p:cNvSpPr/>
          <p:nvPr/>
        </p:nvSpPr>
        <p:spPr>
          <a:xfrm>
            <a:off x="503932" y="2990762"/>
            <a:ext cx="6801712" cy="46662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74320" tIns="182880" rIns="182880" bIns="182880" rtlCol="0" anchor="ctr" anchorCtr="0">
            <a:noAutofit/>
          </a:bodyPr>
          <a:lstStyle/>
          <a:p>
            <a:pPr>
              <a:lnSpc>
                <a:spcPct val="150000"/>
              </a:lnSpc>
              <a:buClr>
                <a:srgbClr val="1E98D0"/>
              </a:buClr>
              <a:buSzPct val="120000"/>
            </a:pPr>
            <a:endParaRPr lang="en-US" sz="1100" b="1" u="sng" dirty="0">
              <a:solidFill>
                <a:srgbClr val="045B92"/>
              </a:solidFill>
              <a:latin typeface="Arial"/>
              <a:ea typeface="+mn-lt"/>
              <a:cs typeface="+mn-lt"/>
            </a:endParaRPr>
          </a:p>
          <a:p>
            <a:pPr>
              <a:lnSpc>
                <a:spcPct val="150000"/>
              </a:lnSpc>
              <a:buClr>
                <a:srgbClr val="1E98D0"/>
              </a:buClr>
              <a:buSzPct val="120000"/>
            </a:pPr>
            <a:r>
              <a:rPr lang="en-US" sz="1600" b="1" u="sng" dirty="0">
                <a:solidFill>
                  <a:srgbClr val="045B92"/>
                </a:solidFill>
                <a:latin typeface="Arial"/>
                <a:ea typeface="+mn-lt"/>
                <a:cs typeface="+mn-lt"/>
              </a:rPr>
              <a:t>Quick Stats</a:t>
            </a:r>
            <a:r>
              <a:rPr lang="en-US" sz="1600" b="1" dirty="0">
                <a:solidFill>
                  <a:srgbClr val="045B92"/>
                </a:solidFill>
                <a:latin typeface="Arial"/>
                <a:ea typeface="+mn-lt"/>
                <a:cs typeface="+mn-lt"/>
              </a:rPr>
              <a:t> </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Attendance: </a:t>
            </a:r>
            <a:r>
              <a:rPr lang="en-US" sz="1000" dirty="0">
                <a:solidFill>
                  <a:schemeClr val="tx1">
                    <a:lumMod val="65000"/>
                    <a:lumOff val="35000"/>
                  </a:schemeClr>
                </a:solidFill>
                <a:latin typeface="Arial"/>
                <a:ea typeface="+mn-lt"/>
                <a:cs typeface="+mn-lt"/>
              </a:rPr>
              <a:t>The church welcomes approximately 660 people into two vibrant worship services each weekend at 9 and 11 a.m. Services feature expository preaching and a blend of musical styles that represent the various cultures found in the community. The service is broadcast in Spanish and Korean.</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Locale: </a:t>
            </a:r>
            <a:r>
              <a:rPr lang="en-US" sz="1000" dirty="0">
                <a:solidFill>
                  <a:schemeClr val="tx1">
                    <a:lumMod val="65000"/>
                    <a:lumOff val="35000"/>
                  </a:schemeClr>
                </a:solidFill>
                <a:latin typeface="Arial"/>
                <a:ea typeface="+mn-lt"/>
                <a:cs typeface="+mn-lt"/>
              </a:rPr>
              <a:t>Services are held in a beautifully renovated Catholic church building, affectionately known as “St. V,” that includes a beautiful and unique art gallery, representative of the church’s value for art and culture. Staff offices and youth space are located three blocks down the street in a well-equipped, four-story, modern building called “The Meridian Building.”</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Budget: </a:t>
            </a:r>
            <a:r>
              <a:rPr lang="en-US" sz="1000" dirty="0">
                <a:solidFill>
                  <a:schemeClr val="tx1">
                    <a:lumMod val="65000"/>
                    <a:lumOff val="35000"/>
                  </a:schemeClr>
                </a:solidFill>
                <a:latin typeface="Arial"/>
                <a:ea typeface="+mn-lt"/>
                <a:cs typeface="+mn-lt"/>
              </a:rPr>
              <a:t>$2.2M, which is consistently met or exceeded. It is hoped all outstanding debt will be retired this year.</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Staff: </a:t>
            </a:r>
            <a:r>
              <a:rPr lang="en-US" sz="1000" dirty="0">
                <a:solidFill>
                  <a:schemeClr val="tx1">
                    <a:lumMod val="65000"/>
                    <a:lumOff val="35000"/>
                  </a:schemeClr>
                </a:solidFill>
                <a:latin typeface="Arial"/>
                <a:ea typeface="+mn-lt"/>
                <a:cs typeface="+mn-lt"/>
              </a:rPr>
              <a:t>The church is served by a talented staff of 15 full-time and four part-time staff. Three additional staff are either volunteer or raise support for their respective roles.</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Governance: </a:t>
            </a:r>
            <a:r>
              <a:rPr lang="en-US" sz="1000" dirty="0">
                <a:solidFill>
                  <a:schemeClr val="tx1">
                    <a:lumMod val="65000"/>
                    <a:lumOff val="35000"/>
                  </a:schemeClr>
                </a:solidFill>
                <a:latin typeface="Arial"/>
                <a:ea typeface="+mn-lt"/>
                <a:cs typeface="+mn-lt"/>
              </a:rPr>
              <a:t>Sojourn is autonomously governed by a team of Elders, including the Lead Pastor. Governing elders and a Management Team function under this broader elder team.</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Affiliation: </a:t>
            </a:r>
            <a:r>
              <a:rPr lang="en-US" sz="1000" dirty="0">
                <a:solidFill>
                  <a:schemeClr val="tx1">
                    <a:lumMod val="65000"/>
                    <a:lumOff val="35000"/>
                  </a:schemeClr>
                </a:solidFill>
                <a:latin typeface="Arial"/>
                <a:ea typeface="+mn-lt"/>
                <a:cs typeface="+mn-lt"/>
              </a:rPr>
              <a:t>Sojourn Midtown, founded in 2000, is affiliated with Harbor Network (formerly Sojourn Network) and remains in cooperative fellowship with the Southern Baptist Convention (SBC), including contributions to the International Mission Board (IMB).</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Future Vision: </a:t>
            </a:r>
            <a:r>
              <a:rPr lang="en-US" sz="1000" dirty="0">
                <a:solidFill>
                  <a:schemeClr val="tx1">
                    <a:lumMod val="65000"/>
                    <a:lumOff val="35000"/>
                  </a:schemeClr>
                </a:solidFill>
                <a:latin typeface="Arial"/>
                <a:ea typeface="+mn-lt"/>
                <a:cs typeface="+mn-lt"/>
              </a:rPr>
              <a:t>Move the Finish Line by activating the personal calling of every sojourner by 2035, fostering a multi-ethnic kingdom culture, and making a transformative impact in Louisville.</a:t>
            </a:r>
          </a:p>
          <a:p>
            <a:pPr marL="171450" indent="-171450">
              <a:lnSpc>
                <a:spcPct val="150000"/>
              </a:lnSpc>
              <a:buClr>
                <a:srgbClr val="1E98D0"/>
              </a:buClr>
              <a:buSzPct val="120000"/>
              <a:buFont typeface="Arial" panose="020B0604020202020204" pitchFamily="34" charset="0"/>
              <a:buChar char="•"/>
            </a:pPr>
            <a:r>
              <a:rPr lang="en-US" sz="1000" b="1" dirty="0">
                <a:solidFill>
                  <a:schemeClr val="tx1">
                    <a:lumMod val="65000"/>
                    <a:lumOff val="35000"/>
                  </a:schemeClr>
                </a:solidFill>
                <a:latin typeface="Arial"/>
                <a:ea typeface="+mn-lt"/>
                <a:cs typeface="+mn-lt"/>
              </a:rPr>
              <a:t>Values: </a:t>
            </a:r>
            <a:r>
              <a:rPr lang="en-US" sz="1000" dirty="0">
                <a:solidFill>
                  <a:schemeClr val="tx1">
                    <a:lumMod val="65000"/>
                    <a:lumOff val="35000"/>
                  </a:schemeClr>
                </a:solidFill>
                <a:latin typeface="Arial"/>
                <a:ea typeface="+mn-lt"/>
                <a:cs typeface="+mn-lt"/>
              </a:rPr>
              <a:t>Biblical Faithfulness, Gospel Centeredness, Transformative Relationships, Diverse Fellowship, Creativity and the Arts, Relentless Mission. </a:t>
            </a:r>
          </a:p>
          <a:p>
            <a:pPr marL="171450" indent="-171450">
              <a:lnSpc>
                <a:spcPct val="150000"/>
              </a:lnSpc>
              <a:buClr>
                <a:srgbClr val="1E98D0"/>
              </a:buClr>
              <a:buSzPct val="120000"/>
              <a:buFont typeface="Arial" panose="020B0604020202020204" pitchFamily="34" charset="0"/>
              <a:buChar char="•"/>
            </a:pPr>
            <a:endParaRPr lang="en-US" sz="900" dirty="0">
              <a:solidFill>
                <a:schemeClr val="tx1">
                  <a:lumMod val="65000"/>
                  <a:lumOff val="35000"/>
                </a:schemeClr>
              </a:solidFill>
              <a:latin typeface="Arial"/>
              <a:ea typeface="+mn-lt"/>
              <a:cs typeface="+mn-lt"/>
            </a:endParaRPr>
          </a:p>
          <a:p>
            <a:pPr marL="171450" indent="-171450">
              <a:lnSpc>
                <a:spcPct val="150000"/>
              </a:lnSpc>
              <a:buClr>
                <a:srgbClr val="1E98D0"/>
              </a:buClr>
              <a:buSzPct val="120000"/>
              <a:buFont typeface="Arial" panose="020B0604020202020204" pitchFamily="34" charset="0"/>
              <a:buChar char="•"/>
            </a:pPr>
            <a:endParaRPr lang="en-US" sz="900" i="1" dirty="0">
              <a:solidFill>
                <a:schemeClr val="bg1">
                  <a:lumMod val="65000"/>
                </a:schemeClr>
              </a:solidFill>
              <a:latin typeface="Arial"/>
              <a:ea typeface="+mn-lt"/>
              <a:cs typeface="+mn-lt"/>
            </a:endParaRPr>
          </a:p>
        </p:txBody>
      </p:sp>
      <p:sp>
        <p:nvSpPr>
          <p:cNvPr id="3" name="Rectangle 2">
            <a:extLst>
              <a:ext uri="{FF2B5EF4-FFF2-40B4-BE49-F238E27FC236}">
                <a16:creationId xmlns:a16="http://schemas.microsoft.com/office/drawing/2014/main" id="{564E81BC-867E-52AB-DCC8-91B21B7AA422}"/>
              </a:ext>
            </a:extLst>
          </p:cNvPr>
          <p:cNvSpPr/>
          <p:nvPr/>
        </p:nvSpPr>
        <p:spPr>
          <a:xfrm>
            <a:off x="371766" y="7753800"/>
            <a:ext cx="6357429" cy="509934"/>
          </a:xfrm>
          <a:prstGeom prst="rect">
            <a:avLst/>
          </a:prstGeom>
        </p:spPr>
        <p:txBody>
          <a:bodyPr wrap="none">
            <a:noAutofit/>
          </a:bodyPr>
          <a:lstStyle/>
          <a:p>
            <a:r>
              <a:rPr lang="en-US" sz="3200" dirty="0">
                <a:solidFill>
                  <a:srgbClr val="06507C"/>
                </a:solidFill>
                <a:latin typeface="Arial"/>
                <a:ea typeface="+mn-lt"/>
                <a:cs typeface="+mn-lt"/>
              </a:rPr>
              <a:t>The Location</a:t>
            </a:r>
          </a:p>
        </p:txBody>
      </p:sp>
      <p:sp>
        <p:nvSpPr>
          <p:cNvPr id="4" name="Rectangle 3">
            <a:extLst>
              <a:ext uri="{FF2B5EF4-FFF2-40B4-BE49-F238E27FC236}">
                <a16:creationId xmlns:a16="http://schemas.microsoft.com/office/drawing/2014/main" id="{92840538-E121-AF24-E89D-AEE90FAA940D}"/>
              </a:ext>
            </a:extLst>
          </p:cNvPr>
          <p:cNvSpPr/>
          <p:nvPr/>
        </p:nvSpPr>
        <p:spPr>
          <a:xfrm>
            <a:off x="0" y="7658303"/>
            <a:ext cx="144780" cy="870663"/>
          </a:xfrm>
          <a:prstGeom prst="rect">
            <a:avLst/>
          </a:prstGeom>
          <a:solidFill>
            <a:srgbClr val="1E98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98D0"/>
              </a:solidFill>
            </a:endParaRPr>
          </a:p>
        </p:txBody>
      </p:sp>
      <p:sp>
        <p:nvSpPr>
          <p:cNvPr id="5" name="Rectangle 4">
            <a:extLst>
              <a:ext uri="{FF2B5EF4-FFF2-40B4-BE49-F238E27FC236}">
                <a16:creationId xmlns:a16="http://schemas.microsoft.com/office/drawing/2014/main" id="{E269B3DD-0A73-83AD-14EB-4AAF0AC859DF}"/>
              </a:ext>
            </a:extLst>
          </p:cNvPr>
          <p:cNvSpPr/>
          <p:nvPr/>
        </p:nvSpPr>
        <p:spPr>
          <a:xfrm>
            <a:off x="425106" y="8347348"/>
            <a:ext cx="6922186" cy="1107996"/>
          </a:xfrm>
          <a:prstGeom prst="rect">
            <a:avLst/>
          </a:prstGeom>
        </p:spPr>
        <p:txBody>
          <a:bodyPr wrap="square">
            <a:spAutoFit/>
          </a:bodyPr>
          <a:lstStyle/>
          <a:p>
            <a:pPr marL="0" marR="0">
              <a:spcBef>
                <a:spcPts val="0"/>
              </a:spcBef>
              <a:spcAft>
                <a:spcPts val="0"/>
              </a:spcAft>
            </a:pPr>
            <a:r>
              <a:rPr lang="en-US" sz="11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Louisville offers a dynamic blend of eclectic charm and urban vibrancy. As Kentucky’s largest city, it is home to the University of Louisville, Southern Seminary, a vibrant downtown, thriving food scene, and diverse neighborhoods. From the historic Shelby Park area, where Sojourn is located, to the bustling arts district of </a:t>
            </a:r>
            <a:r>
              <a:rPr lang="en-US" sz="11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NuLu</a:t>
            </a:r>
            <a:r>
              <a:rPr lang="en-US" sz="11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Louisville combines rich history with innovation and growth. With an affordable cost of living and abundant parks and recreational options, it’s an ideal city for families and individuals seeking community, opportunity and a diverse cultural experience which includes a significant and growing immigrant population.</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4916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42340B-CEDD-F97C-32F7-D348EEA3B634}"/>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17A2696F-EA9A-E96A-D448-FA032C37488F}"/>
              </a:ext>
            </a:extLst>
          </p:cNvPr>
          <p:cNvSpPr/>
          <p:nvPr/>
        </p:nvSpPr>
        <p:spPr>
          <a:xfrm>
            <a:off x="466756" y="452674"/>
            <a:ext cx="6357429" cy="509934"/>
          </a:xfrm>
          <a:prstGeom prst="rect">
            <a:avLst/>
          </a:prstGeom>
        </p:spPr>
        <p:txBody>
          <a:bodyPr wrap="none">
            <a:noAutofit/>
          </a:bodyPr>
          <a:lstStyle/>
          <a:p>
            <a:r>
              <a:rPr lang="en-US" sz="3200" dirty="0">
                <a:solidFill>
                  <a:srgbClr val="06507C"/>
                </a:solidFill>
                <a:latin typeface="Arial"/>
                <a:ea typeface="+mn-lt"/>
                <a:cs typeface="+mn-lt"/>
              </a:rPr>
              <a:t>The Opportunity</a:t>
            </a:r>
          </a:p>
        </p:txBody>
      </p:sp>
      <p:sp>
        <p:nvSpPr>
          <p:cNvPr id="2" name="Rectangle 1">
            <a:extLst>
              <a:ext uri="{FF2B5EF4-FFF2-40B4-BE49-F238E27FC236}">
                <a16:creationId xmlns:a16="http://schemas.microsoft.com/office/drawing/2014/main" id="{62C7C482-AAEF-1D15-EA97-E77BD9BE6D2D}"/>
              </a:ext>
            </a:extLst>
          </p:cNvPr>
          <p:cNvSpPr/>
          <p:nvPr/>
        </p:nvSpPr>
        <p:spPr>
          <a:xfrm>
            <a:off x="0" y="287577"/>
            <a:ext cx="144780" cy="870663"/>
          </a:xfrm>
          <a:prstGeom prst="rect">
            <a:avLst/>
          </a:prstGeom>
          <a:solidFill>
            <a:srgbClr val="1E98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98D0"/>
              </a:solidFill>
            </a:endParaRPr>
          </a:p>
        </p:txBody>
      </p:sp>
      <p:sp>
        <p:nvSpPr>
          <p:cNvPr id="8" name="Rectangle 7">
            <a:extLst>
              <a:ext uri="{FF2B5EF4-FFF2-40B4-BE49-F238E27FC236}">
                <a16:creationId xmlns:a16="http://schemas.microsoft.com/office/drawing/2014/main" id="{78EB529D-76F4-C465-FF47-2AFA86B282B8}"/>
              </a:ext>
            </a:extLst>
          </p:cNvPr>
          <p:cNvSpPr/>
          <p:nvPr/>
        </p:nvSpPr>
        <p:spPr>
          <a:xfrm>
            <a:off x="2476621" y="348537"/>
            <a:ext cx="5021458" cy="253916"/>
          </a:xfrm>
          <a:prstGeom prst="rect">
            <a:avLst/>
          </a:prstGeom>
        </p:spPr>
        <p:txBody>
          <a:bodyPr wrap="square">
            <a:spAutoFit/>
          </a:bodyPr>
          <a:lstStyle/>
          <a:p>
            <a:pPr algn="r"/>
            <a:r>
              <a:rPr lang="en-US" sz="1050" b="1" dirty="0">
                <a:solidFill>
                  <a:srgbClr val="06507C"/>
                </a:solidFill>
                <a:latin typeface="Arial"/>
                <a:ea typeface="+mn-lt"/>
                <a:cs typeface="+mn-lt"/>
              </a:rPr>
              <a:t>2</a:t>
            </a:r>
            <a:endParaRPr lang="en-US" sz="1000" dirty="0">
              <a:solidFill>
                <a:schemeClr val="tx1">
                  <a:lumMod val="65000"/>
                  <a:lumOff val="35000"/>
                </a:schemeClr>
              </a:solidFill>
              <a:latin typeface="Arial"/>
              <a:ea typeface="+mn-lt"/>
              <a:cs typeface="+mn-lt"/>
            </a:endParaRPr>
          </a:p>
        </p:txBody>
      </p:sp>
      <p:sp>
        <p:nvSpPr>
          <p:cNvPr id="10" name="Rectangle 9">
            <a:extLst>
              <a:ext uri="{FF2B5EF4-FFF2-40B4-BE49-F238E27FC236}">
                <a16:creationId xmlns:a16="http://schemas.microsoft.com/office/drawing/2014/main" id="{464BBC32-A96A-090D-9B2E-A9BCC12041AA}"/>
              </a:ext>
            </a:extLst>
          </p:cNvPr>
          <p:cNvSpPr/>
          <p:nvPr/>
        </p:nvSpPr>
        <p:spPr>
          <a:xfrm>
            <a:off x="466756" y="978991"/>
            <a:ext cx="6922186" cy="8910131"/>
          </a:xfrm>
          <a:prstGeom prst="rect">
            <a:avLst/>
          </a:prstGeom>
        </p:spPr>
        <p:txBody>
          <a:bodyPr wrap="square">
            <a:spAutoFit/>
          </a:bodyPr>
          <a:lstStyle/>
          <a:p>
            <a:r>
              <a:rPr lang="en-US" sz="1100" kern="100" dirty="0">
                <a:effectLst/>
                <a:latin typeface="Arial" panose="020B0604020202020204" pitchFamily="34" charset="0"/>
                <a:ea typeface="Calibri" panose="020F0502020204030204" pitchFamily="34" charset="0"/>
                <a:cs typeface="Arial" panose="020B0604020202020204" pitchFamily="34" charset="0"/>
              </a:rPr>
              <a:t>The </a:t>
            </a:r>
            <a:r>
              <a:rPr lang="en-US" sz="1100" kern="100" dirty="0">
                <a:latin typeface="Arial" panose="020B0604020202020204" pitchFamily="34" charset="0"/>
                <a:ea typeface="Calibri" panose="020F0502020204030204" pitchFamily="34" charset="0"/>
                <a:cs typeface="Arial" panose="020B0604020202020204" pitchFamily="34" charset="0"/>
              </a:rPr>
              <a:t>XP</a:t>
            </a:r>
            <a:r>
              <a:rPr lang="en-US" sz="1100" kern="100" dirty="0">
                <a:effectLst/>
                <a:latin typeface="Arial" panose="020B0604020202020204" pitchFamily="34" charset="0"/>
                <a:ea typeface="Calibri" panose="020F0502020204030204" pitchFamily="34" charset="0"/>
                <a:cs typeface="Arial" panose="020B0604020202020204" pitchFamily="34" charset="0"/>
              </a:rPr>
              <a:t> position at Sojourn Midtown is a pivotal leadership position focused on galvanizing staff, aligning resources, and developing and sustaining organizational health so the church can grow </a:t>
            </a:r>
            <a:r>
              <a:rPr lang="en-US" sz="1100" kern="100" dirty="0">
                <a:latin typeface="Arial" panose="020B0604020202020204" pitchFamily="34" charset="0"/>
                <a:ea typeface="Calibri" panose="020F0502020204030204" pitchFamily="34" charset="0"/>
                <a:cs typeface="Arial" panose="020B0604020202020204" pitchFamily="34" charset="0"/>
              </a:rPr>
              <a:t>and </a:t>
            </a:r>
            <a:r>
              <a:rPr lang="en-US" sz="1100" kern="100" dirty="0">
                <a:effectLst/>
                <a:latin typeface="Arial" panose="020B0604020202020204" pitchFamily="34" charset="0"/>
                <a:ea typeface="Calibri" panose="020F0502020204030204" pitchFamily="34" charset="0"/>
                <a:cs typeface="Arial" panose="020B0604020202020204" pitchFamily="34" charset="0"/>
              </a:rPr>
              <a:t>see its mission realized at every level. This role serves as the strategic partner to Lead Pastor Jamaal Williams, freeing him to focus on preaching, vision-casting and leading Sojourn’s broader Kingdom initiatives. The ideal XP for Sojourn will be a team-oriented leader of leaders who conveys a confident, non-anxious presence; one who is experienced, wise and generous with opportunities for staff and ministries to succeed and thrive. The right XP for the coming season will be empowering, lifting up others, and readily looking for ways to remove road-blocks so the mission, creativity, healthy teamwork, and organizational effectiveness are advanced.  </a:t>
            </a:r>
          </a:p>
          <a:p>
            <a:endParaRPr lang="en-US" sz="1100" kern="100" dirty="0">
              <a:latin typeface="Arial" panose="020B0604020202020204" pitchFamily="34" charset="0"/>
              <a:ea typeface="Calibri" panose="020F0502020204030204" pitchFamily="34" charset="0"/>
              <a:cs typeface="Arial" panose="020B0604020202020204" pitchFamily="34" charset="0"/>
            </a:endParaRPr>
          </a:p>
          <a:p>
            <a:r>
              <a:rPr lang="en-US" sz="1100" kern="100" dirty="0">
                <a:effectLst/>
                <a:latin typeface="Arial" panose="020B0604020202020204" pitchFamily="34" charset="0"/>
                <a:ea typeface="Calibri" panose="020F0502020204030204" pitchFamily="34" charset="0"/>
                <a:cs typeface="Arial" panose="020B0604020202020204" pitchFamily="34" charset="0"/>
              </a:rPr>
              <a:t>For 25 years, Sojourn Midtown has been a group of Jesus-centered people willing to step out in faith – often into uncharted waters – to go to places no one else will go in order to reach the people no one else will reach. The church has been led for the last nine years by Pastor Jamaal Williams. Soon after he arrived, Sojourn began to navigate a series of significant challenges, including the transition of their founding pastor and subsequent staff departures, the launch of additional multi-site locations, a global pandemic and, eventually, the intentional decision to dissolve their multi-site structure in favor of a network of independent congregations. Jamaal is an exceptional man of character who loves the church and leads with humility and spiritual authenticity that is grounded in his own faithful pursuit of Jesus. He is continually seeking the development of a healthy, gospel-centered, and increasingly multi-ethnic church family who are learning to live with Jesus and for Jesus in all of life. </a:t>
            </a:r>
            <a:r>
              <a:rPr lang="en-US" sz="1100" kern="100" dirty="0">
                <a:latin typeface="Arial" panose="020B0604020202020204" pitchFamily="34" charset="0"/>
                <a:ea typeface="Calibri" panose="020F0502020204030204" pitchFamily="34" charset="0"/>
                <a:cs typeface="Arial" panose="020B0604020202020204" pitchFamily="34" charset="0"/>
              </a:rPr>
              <a:t>Jamaal’s preaching style</a:t>
            </a:r>
            <a:r>
              <a:rPr lang="en-US" sz="1100" kern="100" dirty="0">
                <a:effectLst/>
                <a:latin typeface="Arial" panose="020B0604020202020204" pitchFamily="34" charset="0"/>
                <a:ea typeface="Calibri" panose="020F0502020204030204" pitchFamily="34" charset="0"/>
                <a:cs typeface="Arial" panose="020B0604020202020204" pitchFamily="34" charset="0"/>
              </a:rPr>
              <a:t> blends theological depth with practical application. </a:t>
            </a:r>
          </a:p>
          <a:p>
            <a:endParaRPr lang="en-US" sz="1100" kern="100" dirty="0">
              <a:latin typeface="Arial" panose="020B060402020202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sz="1100" kern="100" dirty="0">
                <a:effectLst/>
                <a:latin typeface="Arial" panose="020B0604020202020204" pitchFamily="34" charset="0"/>
                <a:ea typeface="Calibri" panose="020F0502020204030204" pitchFamily="34" charset="0"/>
                <a:cs typeface="Arial" panose="020B0604020202020204" pitchFamily="34" charset="0"/>
              </a:rPr>
              <a:t>As they look to the future, Sojourn Midtown has developed a bold vision to “move the finish line” by activating the personal calling of every sojourner by </a:t>
            </a:r>
            <a:r>
              <a:rPr lang="en-US" sz="1100" kern="100" dirty="0">
                <a:latin typeface="Arial" panose="020B0604020202020204" pitchFamily="34" charset="0"/>
                <a:ea typeface="Calibri" panose="020F0502020204030204" pitchFamily="34" charset="0"/>
                <a:cs typeface="Arial" panose="020B0604020202020204" pitchFamily="34" charset="0"/>
              </a:rPr>
              <a:t>2035</a:t>
            </a:r>
            <a:r>
              <a:rPr lang="en-US" sz="1100" kern="100" dirty="0">
                <a:effectLst/>
                <a:latin typeface="Arial" panose="020B0604020202020204" pitchFamily="34" charset="0"/>
                <a:ea typeface="Calibri" panose="020F0502020204030204" pitchFamily="34" charset="0"/>
                <a:cs typeface="Arial" panose="020B0604020202020204" pitchFamily="34" charset="0"/>
              </a:rPr>
              <a:t>. This </a:t>
            </a:r>
            <a:r>
              <a:rPr lang="en-US" sz="1100" kern="100" dirty="0">
                <a:latin typeface="Arial" panose="020B0604020202020204" pitchFamily="34" charset="0"/>
                <a:ea typeface="Calibri" panose="020F0502020204030204" pitchFamily="34" charset="0"/>
                <a:cs typeface="Arial" panose="020B0604020202020204" pitchFamily="34" charset="0"/>
              </a:rPr>
              <a:t>comes through the decentralization of mission from “our place” to people’s everyday places. It also means a right-sized organizational structure and a leadership pipeline that increases capacity and ensures healthy sustainability. They imagine developing a culture of training that will capitalize on their current teaching strength, and deepened strategic relationships and ministry alliances within a two-mile radius of their location. This is a big vision and will require peak organizational and operational leadership to bring it to reality.</a:t>
            </a:r>
          </a:p>
          <a:p>
            <a:pPr marL="0" marR="0">
              <a:spcBef>
                <a:spcPts val="0"/>
              </a:spcBef>
              <a:spcAft>
                <a:spcPts val="0"/>
              </a:spcAft>
            </a:pPr>
            <a:endParaRPr lang="en-US" sz="1100" kern="100" dirty="0">
              <a:effectLst/>
              <a:latin typeface="Arial" panose="020B060402020202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sz="1100" kern="100" dirty="0">
                <a:effectLst/>
                <a:latin typeface="Arial" panose="020B0604020202020204" pitchFamily="34" charset="0"/>
                <a:ea typeface="Calibri" panose="020F0502020204030204" pitchFamily="34" charset="0"/>
                <a:cs typeface="Arial" panose="020B0604020202020204" pitchFamily="34" charset="0"/>
              </a:rPr>
              <a:t>The XP will be tasked to assess and optimize the </a:t>
            </a:r>
            <a:r>
              <a:rPr lang="en-US" sz="1100" kern="100" dirty="0">
                <a:latin typeface="Arial" panose="020B0604020202020204" pitchFamily="34" charset="0"/>
                <a:ea typeface="Calibri" panose="020F0502020204030204" pitchFamily="34" charset="0"/>
                <a:cs typeface="Arial" panose="020B0604020202020204" pitchFamily="34" charset="0"/>
              </a:rPr>
              <a:t>operational state of Sojourn Midtown by </a:t>
            </a:r>
            <a:r>
              <a:rPr lang="en-US" sz="1100" kern="100" dirty="0">
                <a:effectLst/>
                <a:latin typeface="Arial" panose="020B0604020202020204" pitchFamily="34" charset="0"/>
                <a:ea typeface="Calibri" panose="020F0502020204030204" pitchFamily="34" charset="0"/>
                <a:cs typeface="Arial" panose="020B0604020202020204" pitchFamily="34" charset="0"/>
              </a:rPr>
              <a:t>removing </a:t>
            </a:r>
            <a:r>
              <a:rPr lang="en-US" sz="1100" kern="100" dirty="0">
                <a:latin typeface="Arial" panose="020B0604020202020204" pitchFamily="34" charset="0"/>
                <a:ea typeface="Calibri" panose="020F0502020204030204" pitchFamily="34" charset="0"/>
                <a:cs typeface="Arial" panose="020B0604020202020204" pitchFamily="34" charset="0"/>
              </a:rPr>
              <a:t>organizational </a:t>
            </a:r>
            <a:r>
              <a:rPr lang="en-US" sz="1100" kern="100" dirty="0">
                <a:effectLst/>
                <a:latin typeface="Arial" panose="020B0604020202020204" pitchFamily="34" charset="0"/>
                <a:ea typeface="Calibri" panose="020F0502020204030204" pitchFamily="34" charset="0"/>
                <a:cs typeface="Arial" panose="020B0604020202020204" pitchFamily="34" charset="0"/>
              </a:rPr>
              <a:t>roadblocks that hinder progress. The XP will serve as a trusted advocate and extension of  </a:t>
            </a:r>
            <a:r>
              <a:rPr lang="en-US" sz="1100" kern="100" dirty="0">
                <a:latin typeface="Arial" panose="020B0604020202020204" pitchFamily="34" charset="0"/>
                <a:ea typeface="Calibri" panose="020F0502020204030204" pitchFamily="34" charset="0"/>
                <a:cs typeface="Arial" panose="020B0604020202020204" pitchFamily="34" charset="0"/>
              </a:rPr>
              <a:t>Pastor Jamaal</a:t>
            </a:r>
            <a:r>
              <a:rPr lang="en-US" sz="1100" kern="100" dirty="0">
                <a:effectLst/>
                <a:latin typeface="Arial" panose="020B0604020202020204" pitchFamily="34" charset="0"/>
                <a:ea typeface="Calibri" panose="020F0502020204030204" pitchFamily="34" charset="0"/>
                <a:cs typeface="Arial" panose="020B0604020202020204" pitchFamily="34" charset="0"/>
              </a:rPr>
              <a:t>’s leadership, supporting vision clarity and ensuring consistency and follow-through across ministries. By cultivating trust and relational equity, the XP will ensure the staff is not only aligned with Sojourn’s mission but also equipped to thrive in their individual roles and in alignment with the staff culture and these specific staff values:</a:t>
            </a:r>
          </a:p>
          <a:p>
            <a:pPr marL="1085850" lvl="2" indent="-171450">
              <a:buFont typeface="Arial" panose="020B0604020202020204" pitchFamily="34" charset="0"/>
              <a:buChar char="•"/>
            </a:pPr>
            <a:r>
              <a:rPr lang="en-US" sz="1100" kern="100" dirty="0">
                <a:latin typeface="Arial" panose="020B0604020202020204" pitchFamily="34" charset="0"/>
                <a:ea typeface="Calibri" panose="020F0502020204030204" pitchFamily="34" charset="0"/>
                <a:cs typeface="Arial" panose="020B0604020202020204" pitchFamily="34" charset="0"/>
              </a:rPr>
              <a:t>Health – We put the root before fruit</a:t>
            </a:r>
          </a:p>
          <a:p>
            <a:pPr marL="1085850" lvl="2" indent="-171450">
              <a:buFont typeface="Arial" panose="020B0604020202020204" pitchFamily="34" charset="0"/>
              <a:buChar char="•"/>
            </a:pPr>
            <a:r>
              <a:rPr lang="en-US" sz="1100" kern="100" dirty="0">
                <a:effectLst/>
                <a:latin typeface="Arial" panose="020B0604020202020204" pitchFamily="34" charset="0"/>
                <a:ea typeface="Calibri" panose="020F0502020204030204" pitchFamily="34" charset="0"/>
                <a:cs typeface="Arial" panose="020B0604020202020204" pitchFamily="34" charset="0"/>
              </a:rPr>
              <a:t>Hunger – We are going to crash into heaven</a:t>
            </a:r>
          </a:p>
          <a:p>
            <a:pPr marL="1085850" lvl="2" indent="-171450">
              <a:buFont typeface="Arial" panose="020B0604020202020204" pitchFamily="34" charset="0"/>
              <a:buChar char="•"/>
            </a:pPr>
            <a:r>
              <a:rPr lang="en-US" sz="1100" kern="100" dirty="0">
                <a:latin typeface="Arial" panose="020B0604020202020204" pitchFamily="34" charset="0"/>
                <a:ea typeface="Calibri" panose="020F0502020204030204" pitchFamily="34" charset="0"/>
                <a:cs typeface="Arial" panose="020B0604020202020204" pitchFamily="34" charset="0"/>
              </a:rPr>
              <a:t>Humility – The team gets the trophy</a:t>
            </a:r>
          </a:p>
          <a:p>
            <a:pPr marL="1085850" lvl="2" indent="-171450">
              <a:buFont typeface="Arial" panose="020B0604020202020204" pitchFamily="34" charset="0"/>
              <a:buChar char="•"/>
            </a:pPr>
            <a:r>
              <a:rPr lang="en-US" sz="1100" kern="100" dirty="0">
                <a:effectLst/>
                <a:latin typeface="Arial" panose="020B0604020202020204" pitchFamily="34" charset="0"/>
                <a:ea typeface="Calibri" panose="020F0502020204030204" pitchFamily="34" charset="0"/>
                <a:cs typeface="Arial" panose="020B0604020202020204" pitchFamily="34" charset="0"/>
              </a:rPr>
              <a:t>Holiness – Our lives model the ministry</a:t>
            </a:r>
          </a:p>
          <a:p>
            <a:pPr marL="1085850" lvl="2" indent="-171450">
              <a:buFont typeface="Arial" panose="020B0604020202020204" pitchFamily="34" charset="0"/>
              <a:buChar char="•"/>
            </a:pPr>
            <a:r>
              <a:rPr lang="en-US" sz="1100" kern="100" dirty="0">
                <a:latin typeface="Arial" panose="020B0604020202020204" pitchFamily="34" charset="0"/>
                <a:ea typeface="Calibri" panose="020F0502020204030204" pitchFamily="34" charset="0"/>
                <a:cs typeface="Arial" panose="020B0604020202020204" pitchFamily="34" charset="0"/>
              </a:rPr>
              <a:t>Honor – We outdo one another with honor</a:t>
            </a:r>
            <a:endParaRPr lang="en-US" sz="1100" kern="100" dirty="0">
              <a:effectLst/>
              <a:latin typeface="Arial" panose="020B0604020202020204" pitchFamily="34" charset="0"/>
              <a:ea typeface="Calibri" panose="020F0502020204030204" pitchFamily="34" charset="0"/>
              <a:cs typeface="Arial" panose="020B0604020202020204" pitchFamily="34" charset="0"/>
            </a:endParaRPr>
          </a:p>
          <a:p>
            <a:pPr marL="0" marR="0">
              <a:spcBef>
                <a:spcPts val="0"/>
              </a:spcBef>
              <a:spcAft>
                <a:spcPts val="0"/>
              </a:spcAft>
            </a:pPr>
            <a:endParaRPr lang="en-US" sz="1100" kern="100" dirty="0">
              <a:latin typeface="Arial" panose="020B0604020202020204" pitchFamily="34" charset="0"/>
              <a:ea typeface="Calibri" panose="020F0502020204030204" pitchFamily="34" charset="0"/>
              <a:cs typeface="Arial" panose="020B0604020202020204" pitchFamily="34" charset="0"/>
            </a:endParaRPr>
          </a:p>
          <a:p>
            <a:r>
              <a:rPr lang="en-US" sz="1100" kern="100" dirty="0">
                <a:effectLst/>
                <a:latin typeface="Arial" panose="020B0604020202020204" pitchFamily="34" charset="0"/>
                <a:ea typeface="Calibri" panose="020F0502020204030204" pitchFamily="34" charset="0"/>
                <a:cs typeface="Arial" panose="020B0604020202020204" pitchFamily="34" charset="0"/>
              </a:rPr>
              <a:t>Sojourn desires the incoming XP to whole-heartedly model these values while supporting and encouraging them at every level within the team. This XP will be gifted and motivated </a:t>
            </a:r>
            <a:r>
              <a:rPr lang="en-US" sz="1100" kern="100" dirty="0">
                <a:latin typeface="Arial" panose="020B0604020202020204" pitchFamily="34" charset="0"/>
                <a:ea typeface="Calibri" panose="020F0502020204030204" pitchFamily="34" charset="0"/>
                <a:cs typeface="Arial" panose="020B0604020202020204" pitchFamily="34" charset="0"/>
              </a:rPr>
              <a:t>to work through and empower others and will take joy in seeing the team win.</a:t>
            </a:r>
            <a:endParaRPr lang="en-US" sz="1100" kern="100" dirty="0">
              <a:effectLst/>
              <a:latin typeface="Arial" panose="020B060402020202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sz="1100" kern="100" dirty="0">
                <a:effectLst/>
                <a:latin typeface="Arial" panose="020B0604020202020204" pitchFamily="34" charset="0"/>
                <a:ea typeface="Calibri" panose="020F0502020204030204" pitchFamily="34" charset="0"/>
                <a:cs typeface="Arial" panose="020B0604020202020204" pitchFamily="34" charset="0"/>
              </a:rPr>
              <a:t> </a:t>
            </a:r>
          </a:p>
          <a:p>
            <a:pPr marL="0" marR="0">
              <a:spcBef>
                <a:spcPts val="0"/>
              </a:spcBef>
              <a:spcAft>
                <a:spcPts val="0"/>
              </a:spcAft>
            </a:pPr>
            <a:r>
              <a:rPr lang="en-US" sz="1100" kern="100" dirty="0">
                <a:effectLst/>
                <a:latin typeface="Arial" panose="020B0604020202020204" pitchFamily="34" charset="0"/>
                <a:ea typeface="Calibri" panose="020F0502020204030204" pitchFamily="34" charset="0"/>
                <a:cs typeface="Arial" panose="020B0604020202020204" pitchFamily="34" charset="0"/>
              </a:rPr>
              <a:t>This role provides a unique opportunity to join Sojourn during a season of renewal and enthusiasm for the future. The church is transitioning into a phase of deeper maturity, and the XP will help build momentum by streamlining operational systems and driving strategic priorities, ensuring a strategic financial plan to make it happen. This is an opportunity for a leader to step into a church with strong values and a clear, compelling vision, leveraging their operational expertise and ministry experience to propel Sojourn Midtown </a:t>
            </a:r>
            <a:r>
              <a:rPr lang="en-US" sz="1100" kern="100" dirty="0">
                <a:latin typeface="Arial" panose="020B0604020202020204" pitchFamily="34" charset="0"/>
                <a:ea typeface="Calibri" panose="020F0502020204030204" pitchFamily="34" charset="0"/>
                <a:cs typeface="Arial" panose="020B0604020202020204" pitchFamily="34" charset="0"/>
              </a:rPr>
              <a:t>into all God intends for it to be. </a:t>
            </a:r>
            <a:endParaRPr lang="en-US" sz="1200" kern="100" dirty="0">
              <a:effectLst/>
              <a:latin typeface="Arial" panose="020B060402020202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sz="1200" kern="100" dirty="0">
                <a:effectLst/>
                <a:latin typeface="Arial" panose="020B0604020202020204" pitchFamily="34" charset="0"/>
                <a:ea typeface="Calibri" panose="020F0502020204030204" pitchFamily="34" charset="0"/>
                <a:cs typeface="Arial" panose="020B0604020202020204" pitchFamily="34" charset="0"/>
              </a:rPr>
              <a:t> </a:t>
            </a:r>
          </a:p>
        </p:txBody>
      </p:sp>
      <p:sp>
        <p:nvSpPr>
          <p:cNvPr id="3" name="Rectangle 2">
            <a:extLst>
              <a:ext uri="{FF2B5EF4-FFF2-40B4-BE49-F238E27FC236}">
                <a16:creationId xmlns:a16="http://schemas.microsoft.com/office/drawing/2014/main" id="{4B627A39-3489-2804-62E9-0035673777B7}"/>
              </a:ext>
            </a:extLst>
          </p:cNvPr>
          <p:cNvSpPr/>
          <p:nvPr/>
        </p:nvSpPr>
        <p:spPr>
          <a:xfrm>
            <a:off x="0" y="9664861"/>
            <a:ext cx="7772400" cy="393539"/>
          </a:xfrm>
          <a:prstGeom prst="rect">
            <a:avLst/>
          </a:prstGeom>
          <a:solidFill>
            <a:srgbClr val="1EA1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NL Moore &amp; Associates | Executive Pastor Opportunity Profile | </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Sojourn Church Midtown, Louisville, KY</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2025</a:t>
            </a:r>
          </a:p>
        </p:txBody>
      </p:sp>
    </p:spTree>
    <p:extLst>
      <p:ext uri="{BB962C8B-B14F-4D97-AF65-F5344CB8AC3E}">
        <p14:creationId xmlns:p14="http://schemas.microsoft.com/office/powerpoint/2010/main" val="94487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C0C77-6C91-D800-CC32-9DE3CFAEAF9C}"/>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AB6E9AE0-49B8-6735-3C39-039351C04E7B}"/>
              </a:ext>
            </a:extLst>
          </p:cNvPr>
          <p:cNvSpPr/>
          <p:nvPr/>
        </p:nvSpPr>
        <p:spPr>
          <a:xfrm>
            <a:off x="466756" y="452674"/>
            <a:ext cx="6357429" cy="509934"/>
          </a:xfrm>
          <a:prstGeom prst="rect">
            <a:avLst/>
          </a:prstGeom>
        </p:spPr>
        <p:txBody>
          <a:bodyPr wrap="none">
            <a:noAutofit/>
          </a:bodyPr>
          <a:lstStyle/>
          <a:p>
            <a:r>
              <a:rPr lang="en-US" sz="3200" dirty="0">
                <a:solidFill>
                  <a:srgbClr val="06507C"/>
                </a:solidFill>
                <a:latin typeface="Arial"/>
                <a:ea typeface="+mn-lt"/>
                <a:cs typeface="+mn-lt"/>
              </a:rPr>
              <a:t>The Candidate</a:t>
            </a:r>
          </a:p>
        </p:txBody>
      </p:sp>
      <p:sp>
        <p:nvSpPr>
          <p:cNvPr id="2" name="Rectangle 1">
            <a:extLst>
              <a:ext uri="{FF2B5EF4-FFF2-40B4-BE49-F238E27FC236}">
                <a16:creationId xmlns:a16="http://schemas.microsoft.com/office/drawing/2014/main" id="{5EE705F7-DCA7-F8B6-C87F-CA9D3EE3F76F}"/>
              </a:ext>
            </a:extLst>
          </p:cNvPr>
          <p:cNvSpPr/>
          <p:nvPr/>
        </p:nvSpPr>
        <p:spPr>
          <a:xfrm>
            <a:off x="0" y="287577"/>
            <a:ext cx="144780" cy="870663"/>
          </a:xfrm>
          <a:prstGeom prst="rect">
            <a:avLst/>
          </a:prstGeom>
          <a:solidFill>
            <a:srgbClr val="1E98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98D0"/>
              </a:solidFill>
            </a:endParaRPr>
          </a:p>
        </p:txBody>
      </p:sp>
      <p:sp>
        <p:nvSpPr>
          <p:cNvPr id="8" name="Rectangle 7">
            <a:extLst>
              <a:ext uri="{FF2B5EF4-FFF2-40B4-BE49-F238E27FC236}">
                <a16:creationId xmlns:a16="http://schemas.microsoft.com/office/drawing/2014/main" id="{8CF07049-7284-4901-CA96-167459AE237C}"/>
              </a:ext>
            </a:extLst>
          </p:cNvPr>
          <p:cNvSpPr/>
          <p:nvPr/>
        </p:nvSpPr>
        <p:spPr>
          <a:xfrm>
            <a:off x="2476621" y="348537"/>
            <a:ext cx="5021458" cy="253916"/>
          </a:xfrm>
          <a:prstGeom prst="rect">
            <a:avLst/>
          </a:prstGeom>
        </p:spPr>
        <p:txBody>
          <a:bodyPr wrap="square">
            <a:spAutoFit/>
          </a:bodyPr>
          <a:lstStyle/>
          <a:p>
            <a:pPr algn="r"/>
            <a:r>
              <a:rPr lang="en-US" sz="1050" b="1" dirty="0">
                <a:solidFill>
                  <a:srgbClr val="06507C"/>
                </a:solidFill>
                <a:latin typeface="Arial"/>
                <a:ea typeface="+mn-lt"/>
                <a:cs typeface="+mn-lt"/>
              </a:rPr>
              <a:t>3</a:t>
            </a:r>
            <a:endParaRPr lang="en-US" sz="1000" dirty="0">
              <a:solidFill>
                <a:schemeClr val="tx1">
                  <a:lumMod val="65000"/>
                  <a:lumOff val="35000"/>
                </a:schemeClr>
              </a:solidFill>
              <a:latin typeface="Arial"/>
              <a:ea typeface="+mn-lt"/>
              <a:cs typeface="+mn-lt"/>
            </a:endParaRPr>
          </a:p>
        </p:txBody>
      </p:sp>
      <p:sp>
        <p:nvSpPr>
          <p:cNvPr id="10" name="Rectangle 9">
            <a:extLst>
              <a:ext uri="{FF2B5EF4-FFF2-40B4-BE49-F238E27FC236}">
                <a16:creationId xmlns:a16="http://schemas.microsoft.com/office/drawing/2014/main" id="{3209398E-527B-D3A1-409C-9E512FF8B13D}"/>
              </a:ext>
            </a:extLst>
          </p:cNvPr>
          <p:cNvSpPr/>
          <p:nvPr/>
        </p:nvSpPr>
        <p:spPr>
          <a:xfrm>
            <a:off x="425107" y="1158240"/>
            <a:ext cx="6922186" cy="8556188"/>
          </a:xfrm>
          <a:prstGeom prst="rect">
            <a:avLst/>
          </a:prstGeom>
        </p:spPr>
        <p:txBody>
          <a:bodyPr wrap="square">
            <a:spAutoFit/>
          </a:bodyPr>
          <a:lstStyle/>
          <a:p>
            <a:r>
              <a:rPr lang="en-US" sz="1100" kern="100" dirty="0">
                <a:effectLst/>
                <a:latin typeface="Arial" panose="020B0604020202020204" pitchFamily="34" charset="0"/>
                <a:ea typeface="Calibri" panose="020F0502020204030204" pitchFamily="34" charset="0"/>
                <a:cs typeface="Arial" panose="020B0604020202020204" pitchFamily="34" charset="0"/>
              </a:rPr>
              <a:t>The ideal candidate for the XP role will have extensive experience in organizational leadership roles where they have managed systems, overseen finances and operations, and effectively empowered </a:t>
            </a:r>
            <a:r>
              <a:rPr lang="en-US" sz="1100" kern="100" dirty="0">
                <a:latin typeface="Arial" panose="020B0604020202020204" pitchFamily="34" charset="0"/>
                <a:ea typeface="Calibri" panose="020F0502020204030204" pitchFamily="34" charset="0"/>
                <a:cs typeface="Arial" panose="020B0604020202020204" pitchFamily="34" charset="0"/>
              </a:rPr>
              <a:t>individuals and teams.</a:t>
            </a:r>
            <a:r>
              <a:rPr lang="en-US" sz="1100" kern="100" dirty="0">
                <a:effectLst/>
                <a:latin typeface="Arial" panose="020B0604020202020204" pitchFamily="34" charset="0"/>
                <a:ea typeface="Calibri" panose="020F0502020204030204" pitchFamily="34" charset="0"/>
                <a:cs typeface="Arial" panose="020B0604020202020204" pitchFamily="34" charset="0"/>
              </a:rPr>
              <a:t> This XP will have a personal walk with Jesus that is genuine and naturally spills over into every part of their life. They will pursue healthy rhythms that sustain and give them balance. As someone who models and lives out their faith, this person will be congruent in all spheres of </a:t>
            </a:r>
            <a:r>
              <a:rPr lang="en-US" sz="1100" kern="100" dirty="0">
                <a:latin typeface="Arial" panose="020B0604020202020204" pitchFamily="34" charset="0"/>
                <a:ea typeface="Calibri" panose="020F0502020204030204" pitchFamily="34" charset="0"/>
                <a:cs typeface="Arial" panose="020B0604020202020204" pitchFamily="34" charset="0"/>
              </a:rPr>
              <a:t>life,</a:t>
            </a:r>
            <a:r>
              <a:rPr lang="en-US" sz="1100" kern="100" dirty="0">
                <a:effectLst/>
                <a:latin typeface="Arial" panose="020B0604020202020204" pitchFamily="34" charset="0"/>
                <a:ea typeface="Calibri" panose="020F0502020204030204" pitchFamily="34" charset="0"/>
                <a:cs typeface="Arial" panose="020B0604020202020204" pitchFamily="34" charset="0"/>
              </a:rPr>
              <a:t> and foster respect and confidence from others.</a:t>
            </a:r>
          </a:p>
          <a:p>
            <a:endParaRPr lang="en-US" sz="1100" kern="100" dirty="0">
              <a:latin typeface="Arial" panose="020B0604020202020204" pitchFamily="34" charset="0"/>
              <a:ea typeface="Calibri" panose="020F0502020204030204" pitchFamily="34" charset="0"/>
              <a:cs typeface="Arial" panose="020B0604020202020204" pitchFamily="34" charset="0"/>
            </a:endParaRPr>
          </a:p>
          <a:p>
            <a:r>
              <a:rPr lang="en-US" sz="1100" kern="100" dirty="0">
                <a:effectLst/>
                <a:latin typeface="Arial" panose="020B0604020202020204" pitchFamily="34" charset="0"/>
                <a:ea typeface="Calibri" panose="020F0502020204030204" pitchFamily="34" charset="0"/>
                <a:cs typeface="Arial" panose="020B0604020202020204" pitchFamily="34" charset="0"/>
              </a:rPr>
              <a:t>Sojourn Midtown will welcome an XP </a:t>
            </a:r>
            <a:r>
              <a:rPr lang="en-US" sz="1100" kern="100" dirty="0">
                <a:latin typeface="Arial" panose="020B0604020202020204" pitchFamily="34" charset="0"/>
                <a:ea typeface="Calibri" panose="020F0502020204030204" pitchFamily="34" charset="0"/>
                <a:cs typeface="Arial" panose="020B0604020202020204" pitchFamily="34" charset="0"/>
              </a:rPr>
              <a:t>who is an advocate f</a:t>
            </a:r>
            <a:r>
              <a:rPr lang="en-US" sz="1100" kern="100" dirty="0">
                <a:effectLst/>
                <a:latin typeface="Arial" panose="020B0604020202020204" pitchFamily="34" charset="0"/>
                <a:ea typeface="Calibri" panose="020F0502020204030204" pitchFamily="34" charset="0"/>
                <a:cs typeface="Arial" panose="020B0604020202020204" pitchFamily="34" charset="0"/>
              </a:rPr>
              <a:t>or all people; someone who desires to do ministry in a multi-ethnic 1 context and to help it advance. He will treat all people with equity and respect, honoring differences. Given the diversity of people who call Sojourn their church home, it is important the XP be able to live in and navigate the tensions of differences – racial, socio-economic, generational and political differences. This leader will have a deep commitment to multi-ethnic ministry and will possess cultural competency, recognizing the importance of navigating complex cultural and ethnic dynamics with grace and wisdom. Strong interpersonal skills and a genuine love for all people will enable the XP to engage meaningfully with staff, church members, and the wider community. When issues arise, </a:t>
            </a:r>
            <a:r>
              <a:rPr lang="en-US" sz="1100" kern="100" dirty="0">
                <a:latin typeface="Arial" panose="020B0604020202020204" pitchFamily="34" charset="0"/>
                <a:ea typeface="Calibri" panose="020F0502020204030204" pitchFamily="34" charset="0"/>
                <a:cs typeface="Arial" panose="020B0604020202020204" pitchFamily="34" charset="0"/>
              </a:rPr>
              <a:t>this XP</a:t>
            </a:r>
            <a:r>
              <a:rPr lang="en-US" sz="1100" kern="100" dirty="0">
                <a:effectLst/>
                <a:latin typeface="Arial" panose="020B0604020202020204" pitchFamily="34" charset="0"/>
                <a:ea typeface="Calibri" panose="020F0502020204030204" pitchFamily="34" charset="0"/>
                <a:cs typeface="Arial" panose="020B0604020202020204" pitchFamily="34" charset="0"/>
              </a:rPr>
              <a:t> will quickly lean in to resolve conflicts before they loom large. He will also demonstrate high personal integrity and will be elder-qualified (Titus 1:5-8, I Timothy 3:1-7). This person will be known for their follow-through, professionalism, and modeling these values for the staff and congregation.</a:t>
            </a:r>
          </a:p>
          <a:p>
            <a:endParaRPr lang="en-US" sz="1100" kern="100" dirty="0">
              <a:effectLst/>
              <a:latin typeface="Arial" panose="020B0604020202020204" pitchFamily="34" charset="0"/>
              <a:ea typeface="Calibri" panose="020F0502020204030204" pitchFamily="34" charset="0"/>
              <a:cs typeface="Arial" panose="020B0604020202020204" pitchFamily="34" charset="0"/>
            </a:endParaRPr>
          </a:p>
          <a:p>
            <a:r>
              <a:rPr lang="en-US" sz="1100" kern="100" dirty="0">
                <a:effectLst/>
                <a:latin typeface="Arial" panose="020B0604020202020204" pitchFamily="34" charset="0"/>
                <a:ea typeface="Calibri" panose="020F0502020204030204" pitchFamily="34" charset="0"/>
                <a:cs typeface="Arial" panose="020B0604020202020204" pitchFamily="34" charset="0"/>
              </a:rPr>
              <a:t>In addition to relational skills, the XP will be highly organized, detail-oriented, and operationally gifted. He must be able to balance the need for strategic foresight with the flexibility to adapt to the dynamic challenges of weekly church ministry. The ideal candidate will be quick-minded, solution-oriented, and highly competent in finances and operations. Financial acumen is a critical component of this role, as the XP will oversee budgeting, forecasting, and fundraising efforts to support ministry growth and sustainability.</a:t>
            </a:r>
            <a:r>
              <a:rPr lang="en-US" sz="1100" kern="100" dirty="0">
                <a:latin typeface="Arial" panose="020B0604020202020204" pitchFamily="34" charset="0"/>
                <a:ea typeface="Calibri" panose="020F0502020204030204" pitchFamily="34" charset="0"/>
                <a:cs typeface="Arial" panose="020B0604020202020204" pitchFamily="34" charset="0"/>
              </a:rPr>
              <a:t> He will be adept in comprehending the complex financial realities of the organization, communicating them accurately and effectively to Pastor Jamaal and the Governing Elders as needed. Sojourn will benefit from an XP who excels in cultivating efficiencies, </a:t>
            </a:r>
            <a:r>
              <a:rPr lang="en-US" sz="1100" kern="100" dirty="0">
                <a:effectLst/>
                <a:latin typeface="Arial" panose="020B0604020202020204" pitchFamily="34" charset="0"/>
                <a:ea typeface="Calibri" panose="020F0502020204030204" pitchFamily="34" charset="0"/>
                <a:cs typeface="Arial" panose="020B0604020202020204" pitchFamily="34" charset="0"/>
              </a:rPr>
              <a:t>identifying inefficiencies, developing intentional systems, and ensuring all church operations are aligned to achieve Sojourn’s short- and long-term goals. This will be a leader who is capable of leading leaders with confidence and from a value of collaboration.</a:t>
            </a:r>
          </a:p>
          <a:p>
            <a:endParaRPr lang="en-US" sz="1100" kern="100" dirty="0">
              <a:effectLst/>
              <a:latin typeface="Arial" panose="020B0604020202020204" pitchFamily="34" charset="0"/>
              <a:ea typeface="Calibri" panose="020F0502020204030204" pitchFamily="34" charset="0"/>
              <a:cs typeface="Arial" panose="020B0604020202020204" pitchFamily="34" charset="0"/>
            </a:endParaRPr>
          </a:p>
          <a:p>
            <a:r>
              <a:rPr lang="en-US" sz="1100" kern="100" dirty="0">
                <a:effectLst/>
                <a:latin typeface="Arial" panose="020B0604020202020204" pitchFamily="34" charset="0"/>
                <a:ea typeface="Calibri" panose="020F0502020204030204" pitchFamily="34" charset="0"/>
                <a:cs typeface="Arial" panose="020B0604020202020204" pitchFamily="34" charset="0"/>
              </a:rPr>
              <a:t>A successful candidate will express a clear call to “lead from the second chair,” fully embracing the opportunity to serve as a wise and trusted confidant and advisor to Pastor Jamaal, providing a safe place for him and other staff to provide input, process thoughts and workshop ideas. He will excel in listening to others and will value input and invite feedback. This XP will be a galvanizer who can rally and encourage the team, paying attention to their needs and being attentive to their growth and development. This person will possess the emotional intelligence and humility needed to cultivate trust among staff and leadership, and will pair that with the strategic insight and organizational expertise needed to drive measurable progress toward stated goals.</a:t>
            </a:r>
          </a:p>
          <a:p>
            <a:pPr marL="0" marR="0">
              <a:spcBef>
                <a:spcPts val="0"/>
              </a:spcBef>
              <a:spcAft>
                <a:spcPts val="0"/>
              </a:spcAft>
            </a:pPr>
            <a:r>
              <a:rPr lang="en-US" sz="1100" kern="100" dirty="0">
                <a:effectLst/>
                <a:latin typeface="Arial" panose="020B0604020202020204" pitchFamily="34" charset="0"/>
                <a:ea typeface="Calibri" panose="020F0502020204030204" pitchFamily="34" charset="0"/>
                <a:cs typeface="Arial" panose="020B0604020202020204" pitchFamily="34" charset="0"/>
              </a:rPr>
              <a:t> </a:t>
            </a:r>
          </a:p>
          <a:p>
            <a:pPr marL="0" marR="0">
              <a:spcBef>
                <a:spcPts val="0"/>
              </a:spcBef>
              <a:spcAft>
                <a:spcPts val="0"/>
              </a:spcAft>
            </a:pPr>
            <a:r>
              <a:rPr lang="en-US" sz="1100" dirty="0">
                <a:latin typeface="Arial"/>
                <a:ea typeface="+mn-lt"/>
                <a:cs typeface="+mn-lt"/>
              </a:rPr>
              <a:t>While the ideal candidate will possess a strong biblical and theological lens, the position will focus less on direct ministry oversight and more on organizational leadership that stewards the mission by empowering Jamaal and the staff team. The right fit will be a faithful, seasoned follower of Christ who is able to build trust quickly. </a:t>
            </a:r>
          </a:p>
          <a:p>
            <a:pPr marL="0" marR="0">
              <a:spcBef>
                <a:spcPts val="0"/>
              </a:spcBef>
              <a:spcAft>
                <a:spcPts val="0"/>
              </a:spcAft>
            </a:pPr>
            <a:endParaRPr lang="en-US" sz="1100" dirty="0">
              <a:latin typeface="Arial"/>
              <a:ea typeface="+mn-lt"/>
              <a:cs typeface="+mn-lt"/>
            </a:endParaRPr>
          </a:p>
          <a:p>
            <a:pPr marL="0" marR="0">
              <a:spcBef>
                <a:spcPts val="0"/>
              </a:spcBef>
              <a:spcAft>
                <a:spcPts val="0"/>
              </a:spcAft>
            </a:pPr>
            <a:r>
              <a:rPr lang="en-US" sz="1100" dirty="0">
                <a:latin typeface="Arial"/>
                <a:ea typeface="+mn-lt"/>
                <a:cs typeface="+mn-lt"/>
              </a:rPr>
              <a:t>This XP will help Sojourn achieve its mission through astute organizational leadership, strong character and integrity, wise management, financial acumen and follow-through. With this kind of leader, Sojourn will grow as a balanced and healthy organization and will advance its unique mission for the Kingdom’s sake.</a:t>
            </a:r>
            <a:endParaRPr lang="en-US" sz="1100" kern="100" dirty="0">
              <a:effectLst/>
              <a:latin typeface="Arial" panose="020B060402020202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sz="1100" kern="100" dirty="0">
                <a:effectLst/>
                <a:latin typeface="Arial" panose="020B0604020202020204" pitchFamily="34" charset="0"/>
                <a:ea typeface="Calibri" panose="020F0502020204030204" pitchFamily="34" charset="0"/>
                <a:cs typeface="Arial" panose="020B0604020202020204" pitchFamily="34" charset="0"/>
              </a:rPr>
              <a:t>  </a:t>
            </a:r>
          </a:p>
          <a:p>
            <a:pPr marL="0" marR="0">
              <a:spcBef>
                <a:spcPts val="0"/>
              </a:spcBef>
              <a:spcAft>
                <a:spcPts val="0"/>
              </a:spcAft>
            </a:pPr>
            <a:endParaRPr lang="en-US" sz="1100" kern="100" dirty="0">
              <a:effectLst/>
              <a:latin typeface="Arial" panose="020B0604020202020204" pitchFamily="34" charset="0"/>
              <a:ea typeface="Calibri" panose="020F0502020204030204" pitchFamily="34" charset="0"/>
              <a:cs typeface="Arial" panose="020B0604020202020204" pitchFamily="34" charset="0"/>
            </a:endParaRPr>
          </a:p>
          <a:p>
            <a:endParaRPr lang="en-US" sz="1100" dirty="0">
              <a:solidFill>
                <a:schemeClr val="tx1">
                  <a:lumMod val="65000"/>
                  <a:lumOff val="35000"/>
                </a:schemeClr>
              </a:solidFill>
              <a:latin typeface="Arial"/>
              <a:ea typeface="+mn-lt"/>
              <a:cs typeface="+mn-lt"/>
            </a:endParaRPr>
          </a:p>
        </p:txBody>
      </p:sp>
      <p:sp>
        <p:nvSpPr>
          <p:cNvPr id="3" name="Rectangle 2">
            <a:extLst>
              <a:ext uri="{FF2B5EF4-FFF2-40B4-BE49-F238E27FC236}">
                <a16:creationId xmlns:a16="http://schemas.microsoft.com/office/drawing/2014/main" id="{325843D5-BC96-6719-CD6F-61339DE65BB9}"/>
              </a:ext>
            </a:extLst>
          </p:cNvPr>
          <p:cNvSpPr/>
          <p:nvPr/>
        </p:nvSpPr>
        <p:spPr>
          <a:xfrm>
            <a:off x="0" y="9664861"/>
            <a:ext cx="7772400" cy="393539"/>
          </a:xfrm>
          <a:prstGeom prst="rect">
            <a:avLst/>
          </a:prstGeom>
          <a:solidFill>
            <a:srgbClr val="1EA1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NL Moore &amp; Associates | Executive Pastor Opportunity Profile | </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Sojourn Church Midtown, Louisville, KY</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2025</a:t>
            </a:r>
          </a:p>
        </p:txBody>
      </p:sp>
      <p:sp>
        <p:nvSpPr>
          <p:cNvPr id="4" name="Footer Placeholder 3">
            <a:extLst>
              <a:ext uri="{FF2B5EF4-FFF2-40B4-BE49-F238E27FC236}">
                <a16:creationId xmlns:a16="http://schemas.microsoft.com/office/drawing/2014/main" id="{EC32258F-A752-6C30-AC0C-77A926CAE1AF}"/>
              </a:ext>
            </a:extLst>
          </p:cNvPr>
          <p:cNvSpPr>
            <a:spLocks noGrp="1"/>
          </p:cNvSpPr>
          <p:nvPr>
            <p:ph type="ftr" sz="quarter" idx="11"/>
          </p:nvPr>
        </p:nvSpPr>
        <p:spPr>
          <a:xfrm>
            <a:off x="144780" y="8811781"/>
            <a:ext cx="7836061" cy="1158240"/>
          </a:xfrm>
        </p:spPr>
        <p:txBody>
          <a:bodyPr/>
          <a:lstStyle/>
          <a:p>
            <a:pPr algn="l"/>
            <a:r>
              <a:rPr lang="en-US" sz="850" dirty="0"/>
              <a:t>1 - At Sojourn Midtown we intentionally use the term multi-ethnic because it reflects our biblical conviction that the gospel brings together people from every ethnos (nation, people group) into one family in Christ (Revelation 7:9) With this term we want to acknowledge both gospel unity and the justice-oriented work of reconciliation. Our goal is not just diversity, but a gospel-shaped culture where ethnic identities are honored, burdens are shared, and unity is pursued.</a:t>
            </a:r>
          </a:p>
        </p:txBody>
      </p:sp>
    </p:spTree>
    <p:extLst>
      <p:ext uri="{BB962C8B-B14F-4D97-AF65-F5344CB8AC3E}">
        <p14:creationId xmlns:p14="http://schemas.microsoft.com/office/powerpoint/2010/main" val="735299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3A3790-4F50-26FA-7B5E-D68D6CD85E2F}"/>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5D11EB65-EBBB-7F1E-1A2A-25C53FA306F1}"/>
              </a:ext>
            </a:extLst>
          </p:cNvPr>
          <p:cNvSpPr/>
          <p:nvPr/>
        </p:nvSpPr>
        <p:spPr>
          <a:xfrm>
            <a:off x="2476621" y="348537"/>
            <a:ext cx="5021458" cy="253916"/>
          </a:xfrm>
          <a:prstGeom prst="rect">
            <a:avLst/>
          </a:prstGeom>
        </p:spPr>
        <p:txBody>
          <a:bodyPr wrap="square">
            <a:spAutoFit/>
          </a:bodyPr>
          <a:lstStyle/>
          <a:p>
            <a:pPr algn="r"/>
            <a:r>
              <a:rPr lang="en-US" sz="1050" b="1" dirty="0">
                <a:solidFill>
                  <a:srgbClr val="06507C"/>
                </a:solidFill>
                <a:latin typeface="Arial"/>
                <a:ea typeface="+mn-lt"/>
                <a:cs typeface="+mn-lt"/>
              </a:rPr>
              <a:t>4</a:t>
            </a:r>
            <a:endParaRPr lang="en-US" sz="1000" dirty="0">
              <a:solidFill>
                <a:schemeClr val="tx1">
                  <a:lumMod val="65000"/>
                  <a:lumOff val="35000"/>
                </a:schemeClr>
              </a:solidFill>
              <a:latin typeface="Arial"/>
              <a:ea typeface="+mn-lt"/>
              <a:cs typeface="+mn-lt"/>
            </a:endParaRPr>
          </a:p>
        </p:txBody>
      </p:sp>
      <p:sp>
        <p:nvSpPr>
          <p:cNvPr id="4" name="Rectangle 3">
            <a:extLst>
              <a:ext uri="{FF2B5EF4-FFF2-40B4-BE49-F238E27FC236}">
                <a16:creationId xmlns:a16="http://schemas.microsoft.com/office/drawing/2014/main" id="{987F2EB5-F1B3-F7BE-6561-0B60613B290A}"/>
              </a:ext>
            </a:extLst>
          </p:cNvPr>
          <p:cNvSpPr/>
          <p:nvPr/>
        </p:nvSpPr>
        <p:spPr>
          <a:xfrm>
            <a:off x="466756" y="452674"/>
            <a:ext cx="6357429" cy="509934"/>
          </a:xfrm>
          <a:prstGeom prst="rect">
            <a:avLst/>
          </a:prstGeom>
        </p:spPr>
        <p:txBody>
          <a:bodyPr wrap="none">
            <a:noAutofit/>
          </a:bodyPr>
          <a:lstStyle/>
          <a:p>
            <a:r>
              <a:rPr lang="en-US" sz="3200" dirty="0">
                <a:solidFill>
                  <a:srgbClr val="06507C"/>
                </a:solidFill>
                <a:latin typeface="Arial"/>
                <a:ea typeface="+mn-lt"/>
                <a:cs typeface="+mn-lt"/>
              </a:rPr>
              <a:t>Preferred Candidate Qualifications</a:t>
            </a:r>
          </a:p>
        </p:txBody>
      </p:sp>
      <p:sp>
        <p:nvSpPr>
          <p:cNvPr id="5" name="Rectangle 4">
            <a:extLst>
              <a:ext uri="{FF2B5EF4-FFF2-40B4-BE49-F238E27FC236}">
                <a16:creationId xmlns:a16="http://schemas.microsoft.com/office/drawing/2014/main" id="{A2FF8DDD-4B76-78A1-9012-2A8ED64DB407}"/>
              </a:ext>
            </a:extLst>
          </p:cNvPr>
          <p:cNvSpPr/>
          <p:nvPr/>
        </p:nvSpPr>
        <p:spPr>
          <a:xfrm>
            <a:off x="0" y="287577"/>
            <a:ext cx="144780" cy="870663"/>
          </a:xfrm>
          <a:prstGeom prst="rect">
            <a:avLst/>
          </a:prstGeom>
          <a:solidFill>
            <a:srgbClr val="1E98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98D0"/>
              </a:solidFill>
            </a:endParaRPr>
          </a:p>
        </p:txBody>
      </p:sp>
      <p:sp>
        <p:nvSpPr>
          <p:cNvPr id="6" name="Rectangle 5">
            <a:extLst>
              <a:ext uri="{FF2B5EF4-FFF2-40B4-BE49-F238E27FC236}">
                <a16:creationId xmlns:a16="http://schemas.microsoft.com/office/drawing/2014/main" id="{2B60986A-CA35-1CA9-3691-017278B2A994}"/>
              </a:ext>
            </a:extLst>
          </p:cNvPr>
          <p:cNvSpPr/>
          <p:nvPr/>
        </p:nvSpPr>
        <p:spPr>
          <a:xfrm>
            <a:off x="425107" y="1408459"/>
            <a:ext cx="6922186" cy="5678478"/>
          </a:xfrm>
          <a:prstGeom prst="rect">
            <a:avLst/>
          </a:prstGeom>
        </p:spPr>
        <p:txBody>
          <a:bodyPr wrap="square">
            <a:spAutoFit/>
          </a:bodyPr>
          <a:lstStyle/>
          <a:p>
            <a:r>
              <a:rPr lang="en-US" sz="1100" b="1" dirty="0">
                <a:solidFill>
                  <a:srgbClr val="06507C"/>
                </a:solidFill>
                <a:latin typeface="Arial" panose="020B0604020202020204" pitchFamily="34" charset="0"/>
                <a:ea typeface="+mn-lt"/>
                <a:cs typeface="Arial" panose="020B0604020202020204" pitchFamily="34" charset="0"/>
              </a:rPr>
              <a:t>These descriptions represent preferred experience or background:</a:t>
            </a:r>
          </a:p>
          <a:p>
            <a:endParaRPr lang="en-US" sz="1100" b="1" dirty="0">
              <a:solidFill>
                <a:srgbClr val="06507C"/>
              </a:solidFill>
              <a:latin typeface="Arial" panose="020B0604020202020204" pitchFamily="34" charset="0"/>
              <a:ea typeface="+mn-lt"/>
              <a:cs typeface="Arial" panose="020B0604020202020204" pitchFamily="34" charset="0"/>
            </a:endParaRPr>
          </a:p>
          <a:p>
            <a:pPr marL="342900" marR="0" lvl="0" indent="-342900">
              <a:buFont typeface="Symbol" pitchFamily="2" charset="2"/>
              <a:buChar char=""/>
            </a:pPr>
            <a:r>
              <a:rPr lang="en-US" sz="11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Must be a born-again believer, devoted to God’s Word, and empowered by the Holy Spirit. Will bring a </a:t>
            </a:r>
            <a:r>
              <a:rPr lang="en-US" sz="1100" dirty="0">
                <a:effectLst/>
                <a:latin typeface="Arial" panose="020B0604020202020204" pitchFamily="34" charset="0"/>
                <a:ea typeface="MS Mincho" panose="02020609040205080304" pitchFamily="49" charset="-128"/>
                <a:cs typeface="Arial" panose="020B0604020202020204" pitchFamily="34" charset="0"/>
              </a:rPr>
              <a:t>mature faith, seasoned leadership, and personal integrity that others will want to emulate.</a:t>
            </a:r>
          </a:p>
          <a:p>
            <a:pPr marR="0" lvl="0"/>
            <a:endParaRPr lang="en-US" sz="1100" dirty="0">
              <a:effectLst/>
              <a:latin typeface="Arial" panose="020B0604020202020204" pitchFamily="34" charset="0"/>
              <a:ea typeface="MS Mincho" panose="02020609040205080304" pitchFamily="49" charset="-128"/>
              <a:cs typeface="Arial" panose="020B0604020202020204" pitchFamily="34" charset="0"/>
            </a:endParaRPr>
          </a:p>
          <a:p>
            <a:pPr marL="342900" marR="0" lvl="0" indent="-342900">
              <a:buFont typeface="Symbol" pitchFamily="2" charset="2"/>
              <a:buChar char=""/>
            </a:pPr>
            <a:r>
              <a:rPr lang="en-US" sz="11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A passion to support and empower a Lead Pastor and staff to be all they can be.</a:t>
            </a:r>
          </a:p>
          <a:p>
            <a:pPr marR="0" lvl="0"/>
            <a:endParaRPr lang="en-US" sz="1100" dirty="0">
              <a:effectLst/>
              <a:latin typeface="Arial" panose="020B0604020202020204" pitchFamily="34" charset="0"/>
              <a:ea typeface="MS Mincho" panose="02020609040205080304" pitchFamily="49" charset="-128"/>
              <a:cs typeface="Arial" panose="020B0604020202020204" pitchFamily="34" charset="0"/>
            </a:endParaRPr>
          </a:p>
          <a:p>
            <a:pPr marL="342900" marR="0" lvl="0" indent="-342900">
              <a:buFont typeface="Symbol" pitchFamily="2" charset="2"/>
              <a:buChar char=""/>
            </a:pPr>
            <a:r>
              <a:rPr lang="en-US" sz="11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Theologically aligned with Sojourn Church Midtown (</a:t>
            </a:r>
            <a:r>
              <a:rPr lang="en-US" sz="1100" u="sng" dirty="0">
                <a:solidFill>
                  <a:srgbClr val="000000"/>
                </a:solidFill>
                <a:effectLst/>
                <a:latin typeface="Arial" panose="020B0604020202020204" pitchFamily="34" charset="0"/>
                <a:ea typeface="MS Mincho" panose="02020609040205080304" pitchFamily="49" charset="-128"/>
                <a:cs typeface="Arial" panose="020B0604020202020204" pitchFamily="34" charset="0"/>
                <a:hlinkClick r:id="rId2"/>
              </a:rPr>
              <a:t>https://www.sojournchurch.com/about</a:t>
            </a:r>
            <a:r>
              <a:rPr lang="en-US" sz="11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 the Southern Baptist Convention (</a:t>
            </a:r>
            <a:r>
              <a:rPr lang="en-US" sz="1100" u="sng" dirty="0">
                <a:solidFill>
                  <a:srgbClr val="000000"/>
                </a:solidFill>
                <a:effectLst/>
                <a:latin typeface="Arial" panose="020B0604020202020204" pitchFamily="34" charset="0"/>
                <a:ea typeface="MS Mincho" panose="02020609040205080304" pitchFamily="49" charset="-128"/>
                <a:cs typeface="Arial" panose="020B0604020202020204" pitchFamily="34" charset="0"/>
                <a:hlinkClick r:id="rId3"/>
              </a:rPr>
              <a:t>https://www.sbc.net</a:t>
            </a:r>
            <a:r>
              <a:rPr lang="en-US" sz="11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 and the theological convictions of the Harbor Network (</a:t>
            </a:r>
            <a:r>
              <a:rPr lang="en-US" sz="1100" dirty="0">
                <a:solidFill>
                  <a:srgbClr val="000000"/>
                </a:solidFill>
                <a:effectLst/>
                <a:latin typeface="Arial" panose="020B0604020202020204" pitchFamily="34" charset="0"/>
                <a:ea typeface="MS Mincho" panose="02020609040205080304" pitchFamily="49" charset="-128"/>
                <a:cs typeface="Arial" panose="020B0604020202020204" pitchFamily="34" charset="0"/>
                <a:hlinkClick r:id="rId4"/>
              </a:rPr>
              <a:t>https://www.harbornetwork.com/about</a:t>
            </a:r>
            <a:r>
              <a:rPr lang="en-US" sz="11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a:t>
            </a:r>
          </a:p>
          <a:p>
            <a:pPr marR="0" lvl="0"/>
            <a:endParaRPr lang="en-US" sz="1100" dirty="0">
              <a:solidFill>
                <a:srgbClr val="000000"/>
              </a:solidFill>
              <a:effectLst/>
              <a:latin typeface="Arial" panose="020B0604020202020204" pitchFamily="34" charset="0"/>
              <a:ea typeface="MS Mincho" panose="02020609040205080304" pitchFamily="49" charset="-128"/>
              <a:cs typeface="Arial" panose="020B0604020202020204" pitchFamily="34" charset="0"/>
            </a:endParaRPr>
          </a:p>
          <a:p>
            <a:pPr marL="342900" marR="0" lvl="0" indent="-342900">
              <a:buFont typeface="Symbol" pitchFamily="2" charset="2"/>
              <a:buChar char=""/>
            </a:pPr>
            <a:r>
              <a:rPr lang="en-US" sz="1100" dirty="0">
                <a:effectLst/>
                <a:latin typeface="Arial" panose="020B0604020202020204" pitchFamily="34" charset="0"/>
                <a:ea typeface="MS Mincho" panose="02020609040205080304" pitchFamily="49" charset="-128"/>
                <a:cs typeface="Arial" panose="020B0604020202020204" pitchFamily="34" charset="0"/>
              </a:rPr>
              <a:t>Master’s degree strongly preferred; Bachelor’s degree with significant relevant work experience may be considered. </a:t>
            </a:r>
          </a:p>
          <a:p>
            <a:pPr marR="0" lvl="0"/>
            <a:endParaRPr lang="en-US" sz="1100" dirty="0">
              <a:effectLst/>
              <a:latin typeface="Arial" panose="020B0604020202020204" pitchFamily="34" charset="0"/>
              <a:ea typeface="MS Mincho" panose="02020609040205080304" pitchFamily="49" charset="-128"/>
              <a:cs typeface="Arial" panose="020B0604020202020204" pitchFamily="34" charset="0"/>
            </a:endParaRPr>
          </a:p>
          <a:p>
            <a:pPr marL="342900" marR="0" lvl="0" indent="-342900">
              <a:buFont typeface="Symbol" pitchFamily="2" charset="2"/>
              <a:buChar char=""/>
            </a:pPr>
            <a:r>
              <a:rPr lang="en-US" sz="1100" dirty="0">
                <a:effectLst/>
                <a:latin typeface="Arial" panose="020B0604020202020204" pitchFamily="34" charset="0"/>
                <a:ea typeface="Times New Roman" panose="02020603050405020304" pitchFamily="18" charset="0"/>
                <a:cs typeface="Arial" panose="020B0604020202020204" pitchFamily="34" charset="0"/>
              </a:rPr>
              <a:t>Significant leadership experience including the implementation of strategic plans and projects. </a:t>
            </a:r>
          </a:p>
          <a:p>
            <a:pPr marR="0" lvl="0"/>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buFont typeface="Symbol" pitchFamily="2" charset="2"/>
              <a:buChar char=""/>
            </a:pPr>
            <a:r>
              <a:rPr lang="en-US" sz="1100" dirty="0">
                <a:effectLst/>
                <a:latin typeface="Arial" panose="020B0604020202020204" pitchFamily="34" charset="0"/>
                <a:ea typeface="Times New Roman" panose="02020603050405020304" pitchFamily="18" charset="0"/>
                <a:cs typeface="Arial" panose="020B0604020202020204" pitchFamily="34" charset="0"/>
              </a:rPr>
              <a:t>A minimum of 10 years of experience in operational leadership, including oversight of paid staff. Substantial experience in business, the not for profit sector, or para-church ministry along with significant leadership as a laymen will be considered.</a:t>
            </a:r>
          </a:p>
          <a:p>
            <a:pPr marR="0" lvl="0"/>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buFont typeface="Symbol" pitchFamily="2" charset="2"/>
              <a:buChar char=""/>
            </a:pPr>
            <a:r>
              <a:rPr lang="en-US" sz="1100" dirty="0">
                <a:effectLst/>
                <a:latin typeface="Arial" panose="020B0604020202020204" pitchFamily="34" charset="0"/>
                <a:ea typeface="Times New Roman" panose="02020603050405020304" pitchFamily="18" charset="0"/>
                <a:cs typeface="Arial" panose="020B0604020202020204" pitchFamily="34" charset="0"/>
              </a:rPr>
              <a:t>Preference for Executive Pastor experience in a context greater than 500 attendees with management of multiple operational departments such as finance, operations, IT/Communications. This could be in the role of Executive Pastor, Executive Director, Chief of Staff or Finance and Operations Pastor depending upon the context and scope of responsibility. </a:t>
            </a:r>
          </a:p>
          <a:p>
            <a:pPr marR="0" lvl="0"/>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buFont typeface="Symbol" pitchFamily="2" charset="2"/>
              <a:buChar char=""/>
            </a:pPr>
            <a:r>
              <a:rPr lang="en-US" sz="1100" dirty="0">
                <a:effectLst/>
                <a:latin typeface="Arial" panose="020B0604020202020204" pitchFamily="34" charset="0"/>
                <a:ea typeface="Times New Roman" panose="02020603050405020304" pitchFamily="18" charset="0"/>
                <a:cs typeface="Arial" panose="020B0604020202020204" pitchFamily="34" charset="0"/>
              </a:rPr>
              <a:t>Strong interpersonal and communication skills that provide clarity and consistency for the organization.</a:t>
            </a:r>
          </a:p>
          <a:p>
            <a:pPr marR="0" lvl="0"/>
            <a:r>
              <a:rPr lang="en-US" sz="1100" dirty="0">
                <a:effectLst/>
                <a:latin typeface="Arial" panose="020B0604020202020204" pitchFamily="34" charset="0"/>
                <a:ea typeface="Times New Roman" panose="02020603050405020304" pitchFamily="18" charset="0"/>
                <a:cs typeface="Arial" panose="020B0604020202020204" pitchFamily="34" charset="0"/>
              </a:rPr>
              <a:t> </a:t>
            </a:r>
          </a:p>
          <a:p>
            <a:pPr marL="342900" marR="0" lvl="0" indent="-342900">
              <a:buFont typeface="Symbol" pitchFamily="2" charset="2"/>
              <a:buChar char=""/>
            </a:pPr>
            <a:r>
              <a:rPr lang="en-US" sz="1100" dirty="0">
                <a:effectLst/>
                <a:latin typeface="Arial" panose="020B0604020202020204" pitchFamily="34" charset="0"/>
                <a:ea typeface="Times New Roman" panose="02020603050405020304" pitchFamily="18" charset="0"/>
                <a:cs typeface="Arial" panose="020B0604020202020204" pitchFamily="34" charset="0"/>
              </a:rPr>
              <a:t>Mature faith and wisdom that has been tested and proven through experience and intimacy with Jesus, and results in an authentic, prayerful Spirit-empowered faith journey.</a:t>
            </a:r>
          </a:p>
          <a:p>
            <a:pPr marR="0" lvl="0"/>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buFont typeface="Symbol" pitchFamily="2" charset="2"/>
              <a:buChar char=""/>
            </a:pPr>
            <a:r>
              <a:rPr lang="en-US" sz="1100" dirty="0">
                <a:effectLst/>
                <a:latin typeface="Arial" panose="020B0604020202020204" pitchFamily="34" charset="0"/>
                <a:ea typeface="Times New Roman" panose="02020603050405020304" pitchFamily="18" charset="0"/>
                <a:cs typeface="Arial" panose="020B0604020202020204" pitchFamily="34" charset="0"/>
              </a:rPr>
              <a:t>Gifted leader of leaders who instills confidence in others and thrives when they are able to identify talent, support and develop people, and mobilize their team.</a:t>
            </a:r>
          </a:p>
          <a:p>
            <a:endParaRPr lang="en-US" sz="1100" b="1" dirty="0">
              <a:solidFill>
                <a:srgbClr val="06507C"/>
              </a:solidFill>
              <a:latin typeface="Arial" panose="020B0604020202020204" pitchFamily="34" charset="0"/>
              <a:ea typeface="+mn-lt"/>
              <a:cs typeface="Arial" panose="020B0604020202020204" pitchFamily="34" charset="0"/>
            </a:endParaRPr>
          </a:p>
        </p:txBody>
      </p:sp>
      <p:sp>
        <p:nvSpPr>
          <p:cNvPr id="7" name="Rectangle 6">
            <a:extLst>
              <a:ext uri="{FF2B5EF4-FFF2-40B4-BE49-F238E27FC236}">
                <a16:creationId xmlns:a16="http://schemas.microsoft.com/office/drawing/2014/main" id="{22EA639E-99FF-D003-8876-8B6E151E82E8}"/>
              </a:ext>
            </a:extLst>
          </p:cNvPr>
          <p:cNvSpPr/>
          <p:nvPr/>
        </p:nvSpPr>
        <p:spPr>
          <a:xfrm>
            <a:off x="0" y="9664861"/>
            <a:ext cx="7772400" cy="393539"/>
          </a:xfrm>
          <a:prstGeom prst="rect">
            <a:avLst/>
          </a:prstGeom>
          <a:solidFill>
            <a:srgbClr val="1EA1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NL Moore &amp; Associates | Executive Pastor Opportunity Profile | </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Sojourn Church Midtown, Louisville, KY</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2025</a:t>
            </a:r>
          </a:p>
        </p:txBody>
      </p:sp>
    </p:spTree>
    <p:extLst>
      <p:ext uri="{BB962C8B-B14F-4D97-AF65-F5344CB8AC3E}">
        <p14:creationId xmlns:p14="http://schemas.microsoft.com/office/powerpoint/2010/main" val="2521974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67A31-5D11-CB57-5ACA-A55B69F0ECB5}"/>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850764EE-108E-A094-474C-BC349FB1168C}"/>
              </a:ext>
            </a:extLst>
          </p:cNvPr>
          <p:cNvSpPr/>
          <p:nvPr/>
        </p:nvSpPr>
        <p:spPr>
          <a:xfrm>
            <a:off x="466756" y="452674"/>
            <a:ext cx="6357429" cy="509934"/>
          </a:xfrm>
          <a:prstGeom prst="rect">
            <a:avLst/>
          </a:prstGeom>
        </p:spPr>
        <p:txBody>
          <a:bodyPr wrap="none">
            <a:noAutofit/>
          </a:bodyPr>
          <a:lstStyle/>
          <a:p>
            <a:r>
              <a:rPr lang="en-US" sz="3200" dirty="0">
                <a:solidFill>
                  <a:srgbClr val="06507C"/>
                </a:solidFill>
                <a:latin typeface="Arial"/>
                <a:ea typeface="+mn-lt"/>
                <a:cs typeface="+mn-lt"/>
              </a:rPr>
              <a:t>Inquiry Process</a:t>
            </a:r>
          </a:p>
        </p:txBody>
      </p:sp>
      <p:sp>
        <p:nvSpPr>
          <p:cNvPr id="2" name="Rectangle 1">
            <a:extLst>
              <a:ext uri="{FF2B5EF4-FFF2-40B4-BE49-F238E27FC236}">
                <a16:creationId xmlns:a16="http://schemas.microsoft.com/office/drawing/2014/main" id="{652719A2-42A3-FDD9-6B6C-A7A3A1E00093}"/>
              </a:ext>
            </a:extLst>
          </p:cNvPr>
          <p:cNvSpPr/>
          <p:nvPr/>
        </p:nvSpPr>
        <p:spPr>
          <a:xfrm>
            <a:off x="0" y="287577"/>
            <a:ext cx="144780" cy="870663"/>
          </a:xfrm>
          <a:prstGeom prst="rect">
            <a:avLst/>
          </a:prstGeom>
          <a:solidFill>
            <a:srgbClr val="1E98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98D0"/>
              </a:solidFill>
            </a:endParaRPr>
          </a:p>
        </p:txBody>
      </p:sp>
      <p:sp>
        <p:nvSpPr>
          <p:cNvPr id="8" name="Rectangle 7">
            <a:extLst>
              <a:ext uri="{FF2B5EF4-FFF2-40B4-BE49-F238E27FC236}">
                <a16:creationId xmlns:a16="http://schemas.microsoft.com/office/drawing/2014/main" id="{0C0B60C0-A40F-75BC-E4A2-D310E0A1204A}"/>
              </a:ext>
            </a:extLst>
          </p:cNvPr>
          <p:cNvSpPr/>
          <p:nvPr/>
        </p:nvSpPr>
        <p:spPr>
          <a:xfrm>
            <a:off x="2476621" y="348537"/>
            <a:ext cx="5021458" cy="253916"/>
          </a:xfrm>
          <a:prstGeom prst="rect">
            <a:avLst/>
          </a:prstGeom>
        </p:spPr>
        <p:txBody>
          <a:bodyPr wrap="square">
            <a:spAutoFit/>
          </a:bodyPr>
          <a:lstStyle/>
          <a:p>
            <a:pPr algn="r"/>
            <a:r>
              <a:rPr lang="en-US" sz="1050" b="1" dirty="0">
                <a:solidFill>
                  <a:srgbClr val="06507C"/>
                </a:solidFill>
                <a:latin typeface="Arial"/>
                <a:ea typeface="+mn-lt"/>
                <a:cs typeface="+mn-lt"/>
              </a:rPr>
              <a:t>5</a:t>
            </a:r>
            <a:endParaRPr lang="en-US" sz="1000" dirty="0">
              <a:solidFill>
                <a:schemeClr val="tx1">
                  <a:lumMod val="65000"/>
                  <a:lumOff val="35000"/>
                </a:schemeClr>
              </a:solidFill>
              <a:latin typeface="Arial"/>
              <a:ea typeface="+mn-lt"/>
              <a:cs typeface="+mn-lt"/>
            </a:endParaRPr>
          </a:p>
        </p:txBody>
      </p:sp>
      <p:sp>
        <p:nvSpPr>
          <p:cNvPr id="3" name="Rectangle 2">
            <a:extLst>
              <a:ext uri="{FF2B5EF4-FFF2-40B4-BE49-F238E27FC236}">
                <a16:creationId xmlns:a16="http://schemas.microsoft.com/office/drawing/2014/main" id="{F8E40F24-9FFB-938B-7246-38FFCAD45D80}"/>
              </a:ext>
            </a:extLst>
          </p:cNvPr>
          <p:cNvSpPr/>
          <p:nvPr/>
        </p:nvSpPr>
        <p:spPr>
          <a:xfrm>
            <a:off x="466756" y="1391525"/>
            <a:ext cx="6922186" cy="4993675"/>
          </a:xfrm>
          <a:prstGeom prst="rect">
            <a:avLst/>
          </a:prstGeom>
        </p:spPr>
        <p:txBody>
          <a:bodyPr wrap="square">
            <a:spAutoFit/>
          </a:bodyPr>
          <a:lstStyle/>
          <a:p>
            <a:pPr>
              <a:buClr>
                <a:srgbClr val="1EA1DF"/>
              </a:buClr>
            </a:pPr>
            <a:r>
              <a:rPr lang="en-US" sz="1100" dirty="0">
                <a:latin typeface="Arial"/>
                <a:ea typeface="+mn-lt"/>
                <a:cs typeface="+mn-lt"/>
              </a:rPr>
              <a:t>If after reading this description you have interest in the Executive Pastor position at Sojourn Church Midtown, and you feel you meet the qualifications for the role, you are invited to submit the following information for consideration:   </a:t>
            </a:r>
          </a:p>
          <a:p>
            <a:pPr marL="228600" indent="-228600">
              <a:buClr>
                <a:srgbClr val="1EA1DF"/>
              </a:buClr>
              <a:buFont typeface="+mj-lt"/>
              <a:buAutoNum type="arabicPeriod"/>
            </a:pPr>
            <a:endParaRPr lang="en-US" sz="1100" dirty="0">
              <a:latin typeface="Arial"/>
              <a:ea typeface="+mn-lt"/>
              <a:cs typeface="+mn-lt"/>
            </a:endParaRPr>
          </a:p>
          <a:p>
            <a:pPr marL="228600" indent="-228600">
              <a:buClr>
                <a:schemeClr val="tx1">
                  <a:lumMod val="50000"/>
                  <a:lumOff val="50000"/>
                </a:schemeClr>
              </a:buClr>
              <a:buFont typeface="+mj-lt"/>
              <a:buAutoNum type="arabicPeriod"/>
            </a:pPr>
            <a:r>
              <a:rPr lang="en-US" sz="1100" dirty="0">
                <a:latin typeface="Arial"/>
                <a:ea typeface="+mn-lt"/>
                <a:cs typeface="+mn-lt"/>
              </a:rPr>
              <a:t>Your </a:t>
            </a:r>
            <a:r>
              <a:rPr lang="en-US" sz="1100" b="1" dirty="0">
                <a:latin typeface="Arial"/>
                <a:ea typeface="+mn-lt"/>
                <a:cs typeface="+mn-lt"/>
              </a:rPr>
              <a:t>resume</a:t>
            </a:r>
            <a:r>
              <a:rPr lang="en-US" sz="1100" dirty="0">
                <a:latin typeface="Arial"/>
                <a:ea typeface="+mn-lt"/>
                <a:cs typeface="+mn-lt"/>
              </a:rPr>
              <a:t> or CV (</a:t>
            </a:r>
            <a:r>
              <a:rPr lang="en-US" sz="1100" b="1" dirty="0">
                <a:latin typeface="Arial"/>
                <a:ea typeface="+mn-lt"/>
                <a:cs typeface="+mn-lt"/>
              </a:rPr>
              <a:t>in Word document format only</a:t>
            </a:r>
            <a:r>
              <a:rPr lang="en-US" sz="1100" dirty="0">
                <a:latin typeface="Arial"/>
                <a:ea typeface="+mn-lt"/>
                <a:cs typeface="+mn-lt"/>
              </a:rPr>
              <a:t>).</a:t>
            </a:r>
          </a:p>
          <a:p>
            <a:pPr marL="228600" indent="-228600">
              <a:buClr>
                <a:schemeClr val="tx1">
                  <a:lumMod val="50000"/>
                  <a:lumOff val="50000"/>
                </a:schemeClr>
              </a:buClr>
              <a:buFont typeface="+mj-lt"/>
              <a:buAutoNum type="arabicPeriod"/>
            </a:pPr>
            <a:endParaRPr lang="en-US" sz="1100" dirty="0">
              <a:latin typeface="Arial"/>
              <a:ea typeface="+mn-lt"/>
              <a:cs typeface="+mn-lt"/>
            </a:endParaRPr>
          </a:p>
          <a:p>
            <a:pPr marL="228600" indent="-228600">
              <a:buClr>
                <a:schemeClr val="tx1">
                  <a:lumMod val="50000"/>
                  <a:lumOff val="50000"/>
                </a:schemeClr>
              </a:buClr>
              <a:buFont typeface="+mj-lt"/>
              <a:buAutoNum type="arabicPeriod"/>
            </a:pPr>
            <a:r>
              <a:rPr lang="en-US" sz="1100" dirty="0">
                <a:latin typeface="Arial"/>
                <a:ea typeface="+mn-lt"/>
                <a:cs typeface="+mn-lt"/>
              </a:rPr>
              <a:t>The </a:t>
            </a:r>
            <a:r>
              <a:rPr lang="en-US" sz="1100" b="1" dirty="0">
                <a:latin typeface="Arial"/>
                <a:ea typeface="+mn-lt"/>
                <a:cs typeface="+mn-lt"/>
              </a:rPr>
              <a:t>results of any personal assessments </a:t>
            </a:r>
            <a:r>
              <a:rPr lang="en-US" sz="1100" dirty="0">
                <a:latin typeface="Arial"/>
                <a:ea typeface="+mn-lt"/>
                <a:cs typeface="+mn-lt"/>
              </a:rPr>
              <a:t>you have completed (StrengthsFinder; </a:t>
            </a:r>
            <a:r>
              <a:rPr lang="en-US" sz="1100" dirty="0" err="1">
                <a:latin typeface="Arial"/>
                <a:ea typeface="+mn-lt"/>
                <a:cs typeface="+mn-lt"/>
              </a:rPr>
              <a:t>DiSC</a:t>
            </a:r>
            <a:r>
              <a:rPr lang="en-US" sz="1100" dirty="0">
                <a:latin typeface="Arial"/>
                <a:ea typeface="+mn-lt"/>
                <a:cs typeface="+mn-lt"/>
              </a:rPr>
              <a:t>; Meyers- Briggs, Predictive Index, etc.) in the last three years. </a:t>
            </a:r>
          </a:p>
          <a:p>
            <a:pPr>
              <a:buClr>
                <a:schemeClr val="tx1">
                  <a:lumMod val="50000"/>
                  <a:lumOff val="50000"/>
                </a:schemeClr>
              </a:buClr>
            </a:pPr>
            <a:endParaRPr lang="en-US" sz="1100" dirty="0">
              <a:latin typeface="Arial"/>
              <a:ea typeface="+mn-lt"/>
              <a:cs typeface="+mn-lt"/>
            </a:endParaRPr>
          </a:p>
          <a:p>
            <a:pPr>
              <a:buClr>
                <a:schemeClr val="tx1">
                  <a:lumMod val="50000"/>
                  <a:lumOff val="50000"/>
                </a:schemeClr>
              </a:buClr>
            </a:pPr>
            <a:r>
              <a:rPr lang="en-US" sz="1100" b="1" dirty="0">
                <a:latin typeface="Arial"/>
                <a:ea typeface="+mn-lt"/>
                <a:cs typeface="+mn-lt"/>
              </a:rPr>
              <a:t>3.   Five references </a:t>
            </a:r>
            <a:r>
              <a:rPr lang="en-US" sz="1100" dirty="0">
                <a:latin typeface="Arial"/>
                <a:ea typeface="+mn-lt"/>
                <a:cs typeface="+mn-lt"/>
              </a:rPr>
              <a:t>(one supervisor, two peer, one subordinate, and one of your choice). These references     </a:t>
            </a:r>
          </a:p>
          <a:p>
            <a:pPr>
              <a:buClr>
                <a:schemeClr val="tx1">
                  <a:lumMod val="50000"/>
                  <a:lumOff val="50000"/>
                </a:schemeClr>
              </a:buClr>
            </a:pPr>
            <a:r>
              <a:rPr lang="en-US" sz="1100" dirty="0">
                <a:latin typeface="Arial"/>
                <a:ea typeface="+mn-lt"/>
                <a:cs typeface="+mn-lt"/>
              </a:rPr>
              <a:t>	will be contacted later in the process with your prior approval. </a:t>
            </a:r>
          </a:p>
          <a:p>
            <a:pPr marL="228600" indent="-228600">
              <a:buClr>
                <a:schemeClr val="tx1">
                  <a:lumMod val="50000"/>
                  <a:lumOff val="50000"/>
                </a:schemeClr>
              </a:buClr>
              <a:buFont typeface="+mj-lt"/>
              <a:buAutoNum type="arabicPeriod"/>
            </a:pPr>
            <a:endParaRPr lang="en-US" sz="1100" dirty="0">
              <a:latin typeface="Arial"/>
              <a:ea typeface="+mn-lt"/>
              <a:cs typeface="+mn-lt"/>
            </a:endParaRPr>
          </a:p>
          <a:p>
            <a:pPr marL="228600" indent="-228600">
              <a:buClr>
                <a:schemeClr val="tx1">
                  <a:lumMod val="50000"/>
                  <a:lumOff val="50000"/>
                </a:schemeClr>
              </a:buClr>
              <a:buFont typeface="+mj-lt"/>
              <a:buAutoNum type="arabicPeriod"/>
            </a:pPr>
            <a:r>
              <a:rPr lang="en-US" sz="1100" b="1" dirty="0">
                <a:latin typeface="Arial"/>
                <a:ea typeface="+mn-lt"/>
                <a:cs typeface="+mn-lt"/>
              </a:rPr>
              <a:t>Written responses to the following five questions </a:t>
            </a:r>
            <a:r>
              <a:rPr lang="en-US" sz="1100" dirty="0">
                <a:latin typeface="Arial"/>
                <a:ea typeface="+mn-lt"/>
                <a:cs typeface="+mn-lt"/>
              </a:rPr>
              <a:t>(Prepare this and attach in a </a:t>
            </a:r>
            <a:r>
              <a:rPr lang="en-US" sz="1100" b="1" dirty="0">
                <a:latin typeface="Arial"/>
                <a:ea typeface="+mn-lt"/>
                <a:cs typeface="+mn-lt"/>
              </a:rPr>
              <a:t>Word</a:t>
            </a:r>
            <a:r>
              <a:rPr lang="en-US" sz="1100" dirty="0">
                <a:latin typeface="Arial"/>
                <a:ea typeface="+mn-lt"/>
                <a:cs typeface="+mn-lt"/>
              </a:rPr>
              <a:t> document). </a:t>
            </a:r>
          </a:p>
          <a:p>
            <a:pPr>
              <a:buClr>
                <a:schemeClr val="tx1">
                  <a:lumMod val="50000"/>
                  <a:lumOff val="50000"/>
                </a:schemeClr>
              </a:buClr>
            </a:pPr>
            <a:r>
              <a:rPr lang="en-US" sz="1100" dirty="0">
                <a:latin typeface="Arial"/>
                <a:ea typeface="+mn-lt"/>
                <a:cs typeface="+mn-lt"/>
              </a:rPr>
              <a:t>	</a:t>
            </a:r>
          </a:p>
          <a:p>
            <a:pPr marL="685800" lvl="1" indent="-228600">
              <a:buClr>
                <a:schemeClr val="tx1">
                  <a:lumMod val="50000"/>
                  <a:lumOff val="50000"/>
                </a:schemeClr>
              </a:buClr>
              <a:buFont typeface="+mj-lt"/>
              <a:buAutoNum type="arabicPeriod"/>
            </a:pPr>
            <a:r>
              <a:rPr lang="en-US" sz="1100" dirty="0">
                <a:latin typeface="Arial"/>
                <a:ea typeface="+mn-lt"/>
                <a:cs typeface="+mn-lt"/>
              </a:rPr>
              <a:t>Describe your faith in Jesus Christ. Tell us how you came to personal faith as well as your journey into full-time ministry. </a:t>
            </a:r>
          </a:p>
          <a:p>
            <a:pPr marL="685800" lvl="1" indent="-228600">
              <a:buClr>
                <a:schemeClr val="tx1">
                  <a:lumMod val="50000"/>
                  <a:lumOff val="50000"/>
                </a:schemeClr>
              </a:buClr>
              <a:buFont typeface="+mj-lt"/>
              <a:buAutoNum type="arabicPeriod"/>
            </a:pPr>
            <a:endParaRPr lang="en-US" sz="1100" dirty="0">
              <a:latin typeface="Arial"/>
              <a:ea typeface="+mn-lt"/>
              <a:cs typeface="+mn-lt"/>
            </a:endParaRPr>
          </a:p>
          <a:p>
            <a:pPr marL="685800" lvl="1" indent="-228600">
              <a:buClr>
                <a:schemeClr val="tx1">
                  <a:lumMod val="50000"/>
                  <a:lumOff val="50000"/>
                </a:schemeClr>
              </a:buClr>
              <a:buFont typeface="+mj-lt"/>
              <a:buAutoNum type="arabicPeriod"/>
            </a:pPr>
            <a:r>
              <a:rPr lang="en-US" sz="1100" dirty="0">
                <a:latin typeface="Arial"/>
                <a:ea typeface="+mn-lt"/>
                <a:cs typeface="+mn-lt"/>
              </a:rPr>
              <a:t>What is it about the opportunity at Sojourn Church Midtown that attracts you to this position and what, in your experience, has best prepared you for this job?</a:t>
            </a:r>
          </a:p>
          <a:p>
            <a:pPr marL="685800" lvl="1" indent="-228600">
              <a:buClr>
                <a:schemeClr val="tx1">
                  <a:lumMod val="50000"/>
                  <a:lumOff val="50000"/>
                </a:schemeClr>
              </a:buClr>
              <a:buFont typeface="+mj-lt"/>
              <a:buAutoNum type="arabicPeriod"/>
            </a:pPr>
            <a:endParaRPr lang="en-US" sz="1100" dirty="0">
              <a:latin typeface="Arial"/>
              <a:ea typeface="+mn-lt"/>
              <a:cs typeface="+mn-lt"/>
            </a:endParaRPr>
          </a:p>
          <a:p>
            <a:pPr marL="685800" lvl="1" indent="-228600">
              <a:buClr>
                <a:schemeClr val="tx1">
                  <a:lumMod val="50000"/>
                  <a:lumOff val="50000"/>
                </a:schemeClr>
              </a:buClr>
              <a:buFont typeface="+mj-lt"/>
              <a:buAutoNum type="arabicPeriod"/>
            </a:pPr>
            <a:r>
              <a:rPr lang="en-US" sz="1100" dirty="0">
                <a:latin typeface="Arial"/>
                <a:ea typeface="+mn-lt"/>
                <a:cs typeface="+mn-lt"/>
              </a:rPr>
              <a:t>Provide an example for how you have implemented strategy through your organizational leadership.</a:t>
            </a:r>
          </a:p>
          <a:p>
            <a:pPr marL="685800" lvl="1" indent="-228600">
              <a:buClr>
                <a:schemeClr val="tx1">
                  <a:lumMod val="50000"/>
                  <a:lumOff val="50000"/>
                </a:schemeClr>
              </a:buClr>
              <a:buFont typeface="+mj-lt"/>
              <a:buAutoNum type="arabicPeriod"/>
            </a:pPr>
            <a:endParaRPr lang="en-US" sz="1100" dirty="0">
              <a:latin typeface="Arial"/>
              <a:ea typeface="+mn-lt"/>
              <a:cs typeface="+mn-lt"/>
            </a:endParaRPr>
          </a:p>
          <a:p>
            <a:pPr marL="685800" lvl="1" indent="-228600">
              <a:buClr>
                <a:schemeClr val="tx1">
                  <a:lumMod val="50000"/>
                  <a:lumOff val="50000"/>
                </a:schemeClr>
              </a:buClr>
              <a:buFont typeface="+mj-lt"/>
              <a:buAutoNum type="arabicPeriod"/>
            </a:pPr>
            <a:r>
              <a:rPr lang="en-US" sz="1100" dirty="0">
                <a:latin typeface="Arial"/>
                <a:ea typeface="+mn-lt"/>
                <a:cs typeface="+mn-lt"/>
              </a:rPr>
              <a:t>It has been said the best leaders lead with a limp. How have you been personally shaped by brokenness or failure?</a:t>
            </a:r>
          </a:p>
          <a:p>
            <a:pPr marL="685800" lvl="1" indent="-228600">
              <a:buClr>
                <a:schemeClr val="tx1">
                  <a:lumMod val="50000"/>
                  <a:lumOff val="50000"/>
                </a:schemeClr>
              </a:buClr>
              <a:buFont typeface="+mj-lt"/>
              <a:buAutoNum type="arabicPeriod"/>
            </a:pPr>
            <a:endParaRPr lang="en-US" sz="1100" dirty="0">
              <a:latin typeface="Arial"/>
              <a:ea typeface="+mn-lt"/>
              <a:cs typeface="+mn-lt"/>
            </a:endParaRPr>
          </a:p>
          <a:p>
            <a:pPr marL="685800" lvl="1" indent="-228600">
              <a:buClr>
                <a:schemeClr val="tx1">
                  <a:lumMod val="50000"/>
                  <a:lumOff val="50000"/>
                </a:schemeClr>
              </a:buClr>
              <a:buFont typeface="+mj-lt"/>
              <a:buAutoNum type="arabicPeriod"/>
            </a:pPr>
            <a:r>
              <a:rPr lang="en-US" sz="1100" dirty="0">
                <a:latin typeface="Arial"/>
                <a:ea typeface="+mn-lt"/>
                <a:cs typeface="+mn-lt"/>
              </a:rPr>
              <a:t>Describe your philosophy of “leading from the second chair.” And provide examples of how you have learned who you work well next to and who you do not work best with.</a:t>
            </a:r>
          </a:p>
          <a:p>
            <a:endParaRPr lang="en-US" sz="1050" dirty="0">
              <a:solidFill>
                <a:schemeClr val="tx1">
                  <a:lumMod val="65000"/>
                  <a:lumOff val="35000"/>
                </a:schemeClr>
              </a:solidFill>
              <a:latin typeface="Arial"/>
              <a:ea typeface="+mn-lt"/>
              <a:cs typeface="+mn-lt"/>
            </a:endParaRPr>
          </a:p>
        </p:txBody>
      </p:sp>
      <p:sp>
        <p:nvSpPr>
          <p:cNvPr id="7" name="Rectangle 6">
            <a:extLst>
              <a:ext uri="{FF2B5EF4-FFF2-40B4-BE49-F238E27FC236}">
                <a16:creationId xmlns:a16="http://schemas.microsoft.com/office/drawing/2014/main" id="{CABF28F0-3304-7979-6E6E-009746DC9B41}"/>
              </a:ext>
            </a:extLst>
          </p:cNvPr>
          <p:cNvSpPr/>
          <p:nvPr/>
        </p:nvSpPr>
        <p:spPr>
          <a:xfrm>
            <a:off x="758871" y="6501536"/>
            <a:ext cx="6630071" cy="1438855"/>
          </a:xfrm>
          <a:prstGeom prst="rect">
            <a:avLst/>
          </a:prstGeom>
        </p:spPr>
        <p:txBody>
          <a:bodyPr wrap="square">
            <a:spAutoFit/>
          </a:bodyPr>
          <a:lstStyle/>
          <a:p>
            <a:pPr>
              <a:buClr>
                <a:srgbClr val="1EA1DF"/>
              </a:buClr>
            </a:pPr>
            <a:r>
              <a:rPr lang="en-US" sz="1200" b="1" dirty="0">
                <a:solidFill>
                  <a:srgbClr val="06507C"/>
                </a:solidFill>
                <a:latin typeface="Arial"/>
                <a:ea typeface="+mn-lt"/>
                <a:cs typeface="+mn-lt"/>
              </a:rPr>
              <a:t>Please submit your information to:</a:t>
            </a:r>
          </a:p>
          <a:p>
            <a:pPr>
              <a:buClr>
                <a:srgbClr val="1EA1DF"/>
              </a:buClr>
            </a:pPr>
            <a:endParaRPr lang="en-US" sz="1050" dirty="0">
              <a:solidFill>
                <a:schemeClr val="tx1">
                  <a:lumMod val="65000"/>
                  <a:lumOff val="35000"/>
                </a:schemeClr>
              </a:solidFill>
              <a:latin typeface="Arial"/>
              <a:ea typeface="+mn-lt"/>
              <a:cs typeface="+mn-lt"/>
            </a:endParaRPr>
          </a:p>
          <a:p>
            <a:pPr>
              <a:buClr>
                <a:srgbClr val="1EA1DF"/>
              </a:buClr>
            </a:pPr>
            <a:r>
              <a:rPr lang="en-US" sz="1100" b="1" dirty="0">
                <a:solidFill>
                  <a:schemeClr val="tx1">
                    <a:lumMod val="65000"/>
                    <a:lumOff val="35000"/>
                  </a:schemeClr>
                </a:solidFill>
                <a:latin typeface="Arial"/>
                <a:ea typeface="+mn-lt"/>
                <a:cs typeface="+mn-lt"/>
              </a:rPr>
              <a:t>Deb </a:t>
            </a:r>
            <a:r>
              <a:rPr lang="en-US" sz="1100" b="1" dirty="0" err="1">
                <a:solidFill>
                  <a:schemeClr val="tx1">
                    <a:lumMod val="65000"/>
                    <a:lumOff val="35000"/>
                  </a:schemeClr>
                </a:solidFill>
                <a:latin typeface="Arial"/>
                <a:ea typeface="+mn-lt"/>
                <a:cs typeface="+mn-lt"/>
              </a:rPr>
              <a:t>Carr</a:t>
            </a:r>
            <a:r>
              <a:rPr lang="en-US" sz="1100" b="1" dirty="0">
                <a:solidFill>
                  <a:schemeClr val="tx1">
                    <a:lumMod val="65000"/>
                    <a:lumOff val="35000"/>
                  </a:schemeClr>
                </a:solidFill>
                <a:latin typeface="Arial"/>
                <a:ea typeface="+mn-lt"/>
                <a:cs typeface="+mn-lt"/>
              </a:rPr>
              <a:t>, Search Associate</a:t>
            </a:r>
          </a:p>
          <a:p>
            <a:pPr>
              <a:buClr>
                <a:srgbClr val="1EA1DF"/>
              </a:buClr>
            </a:pPr>
            <a:r>
              <a:rPr lang="en-US" sz="1100" dirty="0">
                <a:solidFill>
                  <a:schemeClr val="tx1">
                    <a:lumMod val="65000"/>
                    <a:lumOff val="35000"/>
                  </a:schemeClr>
                </a:solidFill>
                <a:latin typeface="Arial"/>
                <a:ea typeface="+mn-lt"/>
                <a:cs typeface="+mn-lt"/>
              </a:rPr>
              <a:t>NL Moore &amp; Associates</a:t>
            </a:r>
          </a:p>
          <a:p>
            <a:pPr>
              <a:buClr>
                <a:srgbClr val="1EA1DF"/>
              </a:buClr>
            </a:pPr>
            <a:r>
              <a:rPr lang="en-US" sz="1100" dirty="0" err="1">
                <a:solidFill>
                  <a:schemeClr val="tx1">
                    <a:lumMod val="65000"/>
                    <a:lumOff val="35000"/>
                  </a:schemeClr>
                </a:solidFill>
                <a:latin typeface="Arial"/>
                <a:ea typeface="+mn-lt"/>
                <a:cs typeface="+mn-lt"/>
              </a:rPr>
              <a:t>deb@nlmoore.com</a:t>
            </a:r>
            <a:endParaRPr lang="en-US" sz="1100" dirty="0">
              <a:solidFill>
                <a:schemeClr val="tx1">
                  <a:lumMod val="65000"/>
                  <a:lumOff val="35000"/>
                </a:schemeClr>
              </a:solidFill>
              <a:latin typeface="Arial"/>
              <a:ea typeface="+mn-lt"/>
              <a:cs typeface="+mn-lt"/>
            </a:endParaRPr>
          </a:p>
          <a:p>
            <a:pPr>
              <a:buClr>
                <a:srgbClr val="1EA1DF"/>
              </a:buClr>
            </a:pPr>
            <a:r>
              <a:rPr lang="en-US" sz="1100" dirty="0">
                <a:solidFill>
                  <a:schemeClr val="tx1">
                    <a:lumMod val="65000"/>
                    <a:lumOff val="35000"/>
                  </a:schemeClr>
                </a:solidFill>
                <a:latin typeface="Arial"/>
                <a:ea typeface="+mn-lt"/>
                <a:cs typeface="+mn-lt"/>
              </a:rPr>
              <a:t>651.263.2140 </a:t>
            </a:r>
          </a:p>
          <a:p>
            <a:pPr>
              <a:buClr>
                <a:srgbClr val="1EA1DF"/>
              </a:buClr>
            </a:pPr>
            <a:endParaRPr lang="en-US" sz="1050" dirty="0">
              <a:solidFill>
                <a:schemeClr val="tx1">
                  <a:lumMod val="65000"/>
                  <a:lumOff val="35000"/>
                </a:schemeClr>
              </a:solidFill>
              <a:latin typeface="Arial"/>
              <a:ea typeface="+mn-lt"/>
              <a:cs typeface="+mn-lt"/>
            </a:endParaRPr>
          </a:p>
          <a:p>
            <a:pPr>
              <a:buClr>
                <a:srgbClr val="1EA1DF"/>
              </a:buClr>
            </a:pPr>
            <a:endParaRPr lang="en-US" sz="1050" dirty="0">
              <a:solidFill>
                <a:schemeClr val="tx1">
                  <a:lumMod val="65000"/>
                  <a:lumOff val="35000"/>
                </a:schemeClr>
              </a:solidFill>
              <a:latin typeface="Arial"/>
              <a:ea typeface="+mn-lt"/>
              <a:cs typeface="+mn-lt"/>
            </a:endParaRPr>
          </a:p>
        </p:txBody>
      </p:sp>
      <p:cxnSp>
        <p:nvCxnSpPr>
          <p:cNvPr id="11" name="Straight Connector 10">
            <a:extLst>
              <a:ext uri="{FF2B5EF4-FFF2-40B4-BE49-F238E27FC236}">
                <a16:creationId xmlns:a16="http://schemas.microsoft.com/office/drawing/2014/main" id="{FAF113B5-7FCE-6429-1A27-5941DC0D7FA7}"/>
              </a:ext>
            </a:extLst>
          </p:cNvPr>
          <p:cNvCxnSpPr>
            <a:cxnSpLocks/>
          </p:cNvCxnSpPr>
          <p:nvPr/>
        </p:nvCxnSpPr>
        <p:spPr>
          <a:xfrm flipV="1">
            <a:off x="573436" y="6501536"/>
            <a:ext cx="0" cy="1090671"/>
          </a:xfrm>
          <a:prstGeom prst="line">
            <a:avLst/>
          </a:prstGeom>
          <a:ln w="38100" cap="rnd">
            <a:solidFill>
              <a:srgbClr val="1EA1DF"/>
            </a:solidFill>
            <a:prstDash val="sysDot"/>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A3710CA5-CDA7-807A-8EBA-50C39E5A3B03}"/>
              </a:ext>
            </a:extLst>
          </p:cNvPr>
          <p:cNvSpPr/>
          <p:nvPr/>
        </p:nvSpPr>
        <p:spPr>
          <a:xfrm>
            <a:off x="0" y="9664861"/>
            <a:ext cx="7772400" cy="393539"/>
          </a:xfrm>
          <a:prstGeom prst="rect">
            <a:avLst/>
          </a:prstGeom>
          <a:solidFill>
            <a:srgbClr val="1EA1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NL Moore &amp; Associates | Executive Pastor Opportunity Profile | </a:t>
            </a:r>
            <a:r>
              <a:rPr lang="en-US" sz="700" dirty="0">
                <a:solidFill>
                  <a:srgbClr val="06507C"/>
                </a:solidFill>
                <a:latin typeface="Arial" panose="020B0604020202020204" pitchFamily="34" charset="0"/>
                <a:ea typeface="Calibri" panose="020F0502020204030204" pitchFamily="34" charset="0"/>
                <a:cs typeface="Arial" panose="020B0604020202020204" pitchFamily="34" charset="0"/>
              </a:rPr>
              <a:t>Sojourn Church Midtown, Louisville, KY</a:t>
            </a:r>
            <a:r>
              <a:rPr lang="en-US" sz="700" dirty="0">
                <a:solidFill>
                  <a:srgbClr val="06507C"/>
                </a:solidFill>
                <a:effectLst/>
                <a:latin typeface="Arial" panose="020B0604020202020204" pitchFamily="34" charset="0"/>
                <a:ea typeface="Calibri" panose="020F0502020204030204" pitchFamily="34" charset="0"/>
                <a:cs typeface="Arial" panose="020B0604020202020204" pitchFamily="34" charset="0"/>
              </a:rPr>
              <a:t>| 2025</a:t>
            </a:r>
          </a:p>
        </p:txBody>
      </p:sp>
    </p:spTree>
    <p:extLst>
      <p:ext uri="{BB962C8B-B14F-4D97-AF65-F5344CB8AC3E}">
        <p14:creationId xmlns:p14="http://schemas.microsoft.com/office/powerpoint/2010/main" val="7772112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57887</TotalTime>
  <Words>2857</Words>
  <Application>Microsoft Macintosh PowerPoint</Application>
  <PresentationFormat>Custom</PresentationFormat>
  <Paragraphs>110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Tanya Rodriques</dc:creator>
  <cp:lastModifiedBy>Abby Knowles</cp:lastModifiedBy>
  <cp:revision>207</cp:revision>
  <dcterms:created xsi:type="dcterms:W3CDTF">2022-09-09T02:43:55Z</dcterms:created>
  <dcterms:modified xsi:type="dcterms:W3CDTF">2025-02-06T01:42:11Z</dcterms:modified>
</cp:coreProperties>
</file>